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50"/>
  </p:notesMasterIdLst>
  <p:sldIdLst>
    <p:sldId id="256" r:id="rId5"/>
    <p:sldId id="257" r:id="rId6"/>
    <p:sldId id="258" r:id="rId7"/>
    <p:sldId id="260" r:id="rId8"/>
    <p:sldId id="261" r:id="rId9"/>
    <p:sldId id="259" r:id="rId10"/>
    <p:sldId id="264" r:id="rId11"/>
    <p:sldId id="265" r:id="rId12"/>
    <p:sldId id="267" r:id="rId13"/>
    <p:sldId id="266" r:id="rId14"/>
    <p:sldId id="262" r:id="rId15"/>
    <p:sldId id="263" r:id="rId16"/>
    <p:sldId id="268" r:id="rId17"/>
    <p:sldId id="269" r:id="rId18"/>
    <p:sldId id="271" r:id="rId19"/>
    <p:sldId id="274" r:id="rId20"/>
    <p:sldId id="273" r:id="rId21"/>
    <p:sldId id="276" r:id="rId22"/>
    <p:sldId id="277" r:id="rId23"/>
    <p:sldId id="278" r:id="rId24"/>
    <p:sldId id="279" r:id="rId25"/>
    <p:sldId id="287" r:id="rId26"/>
    <p:sldId id="280" r:id="rId27"/>
    <p:sldId id="282" r:id="rId28"/>
    <p:sldId id="283" r:id="rId29"/>
    <p:sldId id="286" r:id="rId30"/>
    <p:sldId id="284" r:id="rId31"/>
    <p:sldId id="285" r:id="rId32"/>
    <p:sldId id="288" r:id="rId33"/>
    <p:sldId id="289" r:id="rId34"/>
    <p:sldId id="291" r:id="rId35"/>
    <p:sldId id="292" r:id="rId36"/>
    <p:sldId id="293" r:id="rId37"/>
    <p:sldId id="294" r:id="rId38"/>
    <p:sldId id="295" r:id="rId39"/>
    <p:sldId id="296" r:id="rId40"/>
    <p:sldId id="297" r:id="rId41"/>
    <p:sldId id="298" r:id="rId42"/>
    <p:sldId id="299" r:id="rId43"/>
    <p:sldId id="300" r:id="rId44"/>
    <p:sldId id="301" r:id="rId45"/>
    <p:sldId id="302" r:id="rId46"/>
    <p:sldId id="290" r:id="rId47"/>
    <p:sldId id="272" r:id="rId48"/>
    <p:sldId id="275" r:id="rId4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243"/>
    <p:restoredTop sz="94701"/>
  </p:normalViewPr>
  <p:slideViewPr>
    <p:cSldViewPr snapToGrid="0" snapToObjects="1">
      <p:cViewPr varScale="1">
        <p:scale>
          <a:sx n="128" d="100"/>
          <a:sy n="128" d="100"/>
        </p:scale>
        <p:origin x="168"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notesMaster" Target="notesMasters/notesMaster1.xml"/><Relationship Id="rId55" Type="http://schemas.microsoft.com/office/2016/11/relationships/changesInfo" Target="changesInfos/changesInfo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theme" Target="theme/theme1.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8" Type="http://schemas.openxmlformats.org/officeDocument/2006/relationships/slide" Target="slides/slide4.xml"/><Relationship Id="rId51"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ourav mahapatra" userId="1d4e051fc355ed6f" providerId="LiveId" clId="{B917980C-5A35-A249-B680-CCA4BCC7D6B6}"/>
    <pc:docChg chg="undo custSel modSld">
      <pc:chgData name="sourav mahapatra" userId="1d4e051fc355ed6f" providerId="LiveId" clId="{B917980C-5A35-A249-B680-CCA4BCC7D6B6}" dt="2023-03-16T10:25:59.076" v="3" actId="14100"/>
      <pc:docMkLst>
        <pc:docMk/>
      </pc:docMkLst>
      <pc:sldChg chg="modSp mod">
        <pc:chgData name="sourav mahapatra" userId="1d4e051fc355ed6f" providerId="LiveId" clId="{B917980C-5A35-A249-B680-CCA4BCC7D6B6}" dt="2023-03-16T10:25:59.076" v="3" actId="14100"/>
        <pc:sldMkLst>
          <pc:docMk/>
          <pc:sldMk cId="947515245" sldId="283"/>
        </pc:sldMkLst>
        <pc:picChg chg="mod">
          <ac:chgData name="sourav mahapatra" userId="1d4e051fc355ed6f" providerId="LiveId" clId="{B917980C-5A35-A249-B680-CCA4BCC7D6B6}" dt="2023-03-16T10:25:59.076" v="3" actId="14100"/>
          <ac:picMkLst>
            <pc:docMk/>
            <pc:sldMk cId="947515245" sldId="283"/>
            <ac:picMk id="6" creationId="{00000000-0000-0000-0000-000000000000}"/>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D2112A0-F3DB-724B-940F-28252D08C481}" type="datetimeFigureOut">
              <a:rPr lang="en-US" smtClean="0"/>
              <a:t>3/16/23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BCD4E55-579E-8947-B88D-F8B22D64D548}" type="slidenum">
              <a:rPr lang="en-US" smtClean="0"/>
              <a:t>‹#›</a:t>
            </a:fld>
            <a:endParaRPr lang="en-US"/>
          </a:p>
        </p:txBody>
      </p:sp>
    </p:spTree>
    <p:extLst>
      <p:ext uri="{BB962C8B-B14F-4D97-AF65-F5344CB8AC3E}">
        <p14:creationId xmlns:p14="http://schemas.microsoft.com/office/powerpoint/2010/main" val="18164538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027" y="8684927"/>
            <a:ext cx="2972422" cy="457512"/>
          </a:xfrm>
          <a:prstGeom prst="rect">
            <a:avLst/>
          </a:prstGeom>
        </p:spPr>
        <p:txBody>
          <a:bodyPr lIns="89720" tIns="44859" rIns="89720" bIns="44859"/>
          <a:lstStyle/>
          <a:p>
            <a:fld id="{141A0868-26EF-9041-885D-B31691E3411C}" type="slidenum">
              <a:rPr lang="en-US" smtClean="0">
                <a:solidFill>
                  <a:prstClr val="black"/>
                </a:solidFill>
              </a:rPr>
              <a:pPr/>
              <a:t>10</a:t>
            </a:fld>
            <a:endParaRPr lang="en-US" dirty="0">
              <a:solidFill>
                <a:prstClr val="black"/>
              </a:solidFill>
            </a:endParaRPr>
          </a:p>
        </p:txBody>
      </p:sp>
    </p:spTree>
    <p:extLst>
      <p:ext uri="{BB962C8B-B14F-4D97-AF65-F5344CB8AC3E}">
        <p14:creationId xmlns:p14="http://schemas.microsoft.com/office/powerpoint/2010/main" val="10907995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027" y="8684927"/>
            <a:ext cx="2972422" cy="457512"/>
          </a:xfrm>
          <a:prstGeom prst="rect">
            <a:avLst/>
          </a:prstGeom>
        </p:spPr>
        <p:txBody>
          <a:bodyPr lIns="89720" tIns="44859" rIns="89720" bIns="44859"/>
          <a:lstStyle/>
          <a:p>
            <a:fld id="{141A0868-26EF-9041-885D-B31691E3411C}" type="slidenum">
              <a:rPr lang="en-US" smtClean="0">
                <a:solidFill>
                  <a:prstClr val="black"/>
                </a:solidFill>
              </a:rPr>
              <a:pPr/>
              <a:t>11</a:t>
            </a:fld>
            <a:endParaRPr lang="en-US" dirty="0">
              <a:solidFill>
                <a:prstClr val="black"/>
              </a:solidFill>
            </a:endParaRPr>
          </a:p>
        </p:txBody>
      </p:sp>
    </p:spTree>
    <p:extLst>
      <p:ext uri="{BB962C8B-B14F-4D97-AF65-F5344CB8AC3E}">
        <p14:creationId xmlns:p14="http://schemas.microsoft.com/office/powerpoint/2010/main" val="4852338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027" y="8684927"/>
            <a:ext cx="2972422" cy="457512"/>
          </a:xfrm>
          <a:prstGeom prst="rect">
            <a:avLst/>
          </a:prstGeom>
        </p:spPr>
        <p:txBody>
          <a:bodyPr lIns="89720" tIns="44859" rIns="89720" bIns="44859"/>
          <a:lstStyle/>
          <a:p>
            <a:fld id="{141A0868-26EF-9041-885D-B31691E3411C}" type="slidenum">
              <a:rPr lang="en-US" smtClean="0">
                <a:solidFill>
                  <a:prstClr val="black"/>
                </a:solidFill>
              </a:rPr>
              <a:pPr/>
              <a:t>15</a:t>
            </a:fld>
            <a:endParaRPr lang="en-US" dirty="0">
              <a:solidFill>
                <a:prstClr val="black"/>
              </a:solidFill>
            </a:endParaRPr>
          </a:p>
        </p:txBody>
      </p:sp>
    </p:spTree>
    <p:extLst>
      <p:ext uri="{BB962C8B-B14F-4D97-AF65-F5344CB8AC3E}">
        <p14:creationId xmlns:p14="http://schemas.microsoft.com/office/powerpoint/2010/main" val="3668948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027" y="8684927"/>
            <a:ext cx="2972422" cy="457512"/>
          </a:xfrm>
          <a:prstGeom prst="rect">
            <a:avLst/>
          </a:prstGeom>
        </p:spPr>
        <p:txBody>
          <a:bodyPr lIns="89720" tIns="44859" rIns="89720" bIns="44859"/>
          <a:lstStyle/>
          <a:p>
            <a:fld id="{141A0868-26EF-9041-885D-B31691E3411C}" type="slidenum">
              <a:rPr lang="en-US" smtClean="0">
                <a:solidFill>
                  <a:prstClr val="black"/>
                </a:solidFill>
              </a:rPr>
              <a:pPr/>
              <a:t>18</a:t>
            </a:fld>
            <a:endParaRPr lang="en-US" dirty="0">
              <a:solidFill>
                <a:prstClr val="black"/>
              </a:solidFill>
            </a:endParaRPr>
          </a:p>
        </p:txBody>
      </p:sp>
    </p:spTree>
    <p:extLst>
      <p:ext uri="{BB962C8B-B14F-4D97-AF65-F5344CB8AC3E}">
        <p14:creationId xmlns:p14="http://schemas.microsoft.com/office/powerpoint/2010/main" val="8559016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D613A152-2239-5149-8623-955664974191}" type="datetimeFigureOut">
              <a:rPr lang="en-US" smtClean="0"/>
              <a:t>3/16/23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2FC306-4426-E34D-8212-7C7DC07E9FFF}" type="slidenum">
              <a:rPr lang="en-US" smtClean="0"/>
              <a:t>‹#›</a:t>
            </a:fld>
            <a:endParaRPr lang="en-US"/>
          </a:p>
        </p:txBody>
      </p:sp>
    </p:spTree>
    <p:extLst>
      <p:ext uri="{BB962C8B-B14F-4D97-AF65-F5344CB8AC3E}">
        <p14:creationId xmlns:p14="http://schemas.microsoft.com/office/powerpoint/2010/main" val="2781757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613A152-2239-5149-8623-955664974191}" type="datetimeFigureOut">
              <a:rPr lang="en-US" smtClean="0"/>
              <a:t>3/16/23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2FC306-4426-E34D-8212-7C7DC07E9FFF}" type="slidenum">
              <a:rPr lang="en-US" smtClean="0"/>
              <a:t>‹#›</a:t>
            </a:fld>
            <a:endParaRPr lang="en-US"/>
          </a:p>
        </p:txBody>
      </p:sp>
    </p:spTree>
    <p:extLst>
      <p:ext uri="{BB962C8B-B14F-4D97-AF65-F5344CB8AC3E}">
        <p14:creationId xmlns:p14="http://schemas.microsoft.com/office/powerpoint/2010/main" val="3185021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613A152-2239-5149-8623-955664974191}" type="datetimeFigureOut">
              <a:rPr lang="en-US" smtClean="0"/>
              <a:t>3/16/23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2FC306-4426-E34D-8212-7C7DC07E9FFF}" type="slidenum">
              <a:rPr lang="en-US" smtClean="0"/>
              <a:t>‹#›</a:t>
            </a:fld>
            <a:endParaRPr lang="en-US"/>
          </a:p>
        </p:txBody>
      </p:sp>
    </p:spTree>
    <p:extLst>
      <p:ext uri="{BB962C8B-B14F-4D97-AF65-F5344CB8AC3E}">
        <p14:creationId xmlns:p14="http://schemas.microsoft.com/office/powerpoint/2010/main" val="15361682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613A152-2239-5149-8623-955664974191}" type="datetimeFigureOut">
              <a:rPr lang="en-US" smtClean="0"/>
              <a:t>3/16/23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2FC306-4426-E34D-8212-7C7DC07E9FFF}" type="slidenum">
              <a:rPr lang="en-US" smtClean="0"/>
              <a:t>‹#›</a:t>
            </a:fld>
            <a:endParaRPr lang="en-US"/>
          </a:p>
        </p:txBody>
      </p:sp>
    </p:spTree>
    <p:extLst>
      <p:ext uri="{BB962C8B-B14F-4D97-AF65-F5344CB8AC3E}">
        <p14:creationId xmlns:p14="http://schemas.microsoft.com/office/powerpoint/2010/main" val="2283509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613A152-2239-5149-8623-955664974191}" type="datetimeFigureOut">
              <a:rPr lang="en-US" smtClean="0"/>
              <a:t>3/16/23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2FC306-4426-E34D-8212-7C7DC07E9FFF}" type="slidenum">
              <a:rPr lang="en-US" smtClean="0"/>
              <a:t>‹#›</a:t>
            </a:fld>
            <a:endParaRPr lang="en-US"/>
          </a:p>
        </p:txBody>
      </p:sp>
    </p:spTree>
    <p:extLst>
      <p:ext uri="{BB962C8B-B14F-4D97-AF65-F5344CB8AC3E}">
        <p14:creationId xmlns:p14="http://schemas.microsoft.com/office/powerpoint/2010/main" val="3403999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613A152-2239-5149-8623-955664974191}" type="datetimeFigureOut">
              <a:rPr lang="en-US" smtClean="0"/>
              <a:t>3/16/23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2FC306-4426-E34D-8212-7C7DC07E9FFF}" type="slidenum">
              <a:rPr lang="en-US" smtClean="0"/>
              <a:t>‹#›</a:t>
            </a:fld>
            <a:endParaRPr lang="en-US"/>
          </a:p>
        </p:txBody>
      </p:sp>
    </p:spTree>
    <p:extLst>
      <p:ext uri="{BB962C8B-B14F-4D97-AF65-F5344CB8AC3E}">
        <p14:creationId xmlns:p14="http://schemas.microsoft.com/office/powerpoint/2010/main" val="2055744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613A152-2239-5149-8623-955664974191}" type="datetimeFigureOut">
              <a:rPr lang="en-US" smtClean="0"/>
              <a:t>3/16/23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2FC306-4426-E34D-8212-7C7DC07E9FFF}" type="slidenum">
              <a:rPr lang="en-US" smtClean="0"/>
              <a:t>‹#›</a:t>
            </a:fld>
            <a:endParaRPr lang="en-US"/>
          </a:p>
        </p:txBody>
      </p:sp>
    </p:spTree>
    <p:extLst>
      <p:ext uri="{BB962C8B-B14F-4D97-AF65-F5344CB8AC3E}">
        <p14:creationId xmlns:p14="http://schemas.microsoft.com/office/powerpoint/2010/main" val="19362952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613A152-2239-5149-8623-955664974191}" type="datetimeFigureOut">
              <a:rPr lang="en-US" smtClean="0"/>
              <a:t>3/16/23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2FC306-4426-E34D-8212-7C7DC07E9FFF}" type="slidenum">
              <a:rPr lang="en-US" smtClean="0"/>
              <a:t>‹#›</a:t>
            </a:fld>
            <a:endParaRPr lang="en-US"/>
          </a:p>
        </p:txBody>
      </p:sp>
    </p:spTree>
    <p:extLst>
      <p:ext uri="{BB962C8B-B14F-4D97-AF65-F5344CB8AC3E}">
        <p14:creationId xmlns:p14="http://schemas.microsoft.com/office/powerpoint/2010/main" val="3473322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613A152-2239-5149-8623-955664974191}" type="datetimeFigureOut">
              <a:rPr lang="en-US" smtClean="0"/>
              <a:t>3/16/23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2FC306-4426-E34D-8212-7C7DC07E9FFF}" type="slidenum">
              <a:rPr lang="en-US" smtClean="0"/>
              <a:t>‹#›</a:t>
            </a:fld>
            <a:endParaRPr lang="en-US"/>
          </a:p>
        </p:txBody>
      </p:sp>
    </p:spTree>
    <p:extLst>
      <p:ext uri="{BB962C8B-B14F-4D97-AF65-F5344CB8AC3E}">
        <p14:creationId xmlns:p14="http://schemas.microsoft.com/office/powerpoint/2010/main" val="7520185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613A152-2239-5149-8623-955664974191}" type="datetimeFigureOut">
              <a:rPr lang="en-US" smtClean="0"/>
              <a:t>3/16/23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2FC306-4426-E34D-8212-7C7DC07E9FFF}" type="slidenum">
              <a:rPr lang="en-US" smtClean="0"/>
              <a:t>‹#›</a:t>
            </a:fld>
            <a:endParaRPr lang="en-US"/>
          </a:p>
        </p:txBody>
      </p:sp>
    </p:spTree>
    <p:extLst>
      <p:ext uri="{BB962C8B-B14F-4D97-AF65-F5344CB8AC3E}">
        <p14:creationId xmlns:p14="http://schemas.microsoft.com/office/powerpoint/2010/main" val="12348938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613A152-2239-5149-8623-955664974191}" type="datetimeFigureOut">
              <a:rPr lang="en-US" smtClean="0"/>
              <a:t>3/16/23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2FC306-4426-E34D-8212-7C7DC07E9FFF}" type="slidenum">
              <a:rPr lang="en-US" smtClean="0"/>
              <a:t>‹#›</a:t>
            </a:fld>
            <a:endParaRPr lang="en-US"/>
          </a:p>
        </p:txBody>
      </p:sp>
    </p:spTree>
    <p:extLst>
      <p:ext uri="{BB962C8B-B14F-4D97-AF65-F5344CB8AC3E}">
        <p14:creationId xmlns:p14="http://schemas.microsoft.com/office/powerpoint/2010/main" val="15784009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613A152-2239-5149-8623-955664974191}" type="datetimeFigureOut">
              <a:rPr lang="en-US" smtClean="0"/>
              <a:t>3/16/23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2FC306-4426-E34D-8212-7C7DC07E9FFF}" type="slidenum">
              <a:rPr lang="en-US" smtClean="0"/>
              <a:t>‹#›</a:t>
            </a:fld>
            <a:endParaRPr lang="en-US"/>
          </a:p>
        </p:txBody>
      </p:sp>
    </p:spTree>
    <p:extLst>
      <p:ext uri="{BB962C8B-B14F-4D97-AF65-F5344CB8AC3E}">
        <p14:creationId xmlns:p14="http://schemas.microsoft.com/office/powerpoint/2010/main" val="182781173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jpeg"/><Relationship Id="rId18" Type="http://schemas.openxmlformats.org/officeDocument/2006/relationships/image" Target="../media/image18.png"/><Relationship Id="rId3" Type="http://schemas.openxmlformats.org/officeDocument/2006/relationships/image" Target="../media/image3.png"/><Relationship Id="rId21" Type="http://schemas.openxmlformats.org/officeDocument/2006/relationships/image" Target="../media/image21.png"/><Relationship Id="rId7" Type="http://schemas.openxmlformats.org/officeDocument/2006/relationships/image" Target="../media/image7.png"/><Relationship Id="rId12" Type="http://schemas.openxmlformats.org/officeDocument/2006/relationships/image" Target="../media/image12.png"/><Relationship Id="rId17" Type="http://schemas.openxmlformats.org/officeDocument/2006/relationships/image" Target="../media/image17.png"/><Relationship Id="rId2" Type="http://schemas.openxmlformats.org/officeDocument/2006/relationships/notesSlide" Target="../notesSlides/notesSlide1.xml"/><Relationship Id="rId16" Type="http://schemas.openxmlformats.org/officeDocument/2006/relationships/image" Target="../media/image16.png"/><Relationship Id="rId20" Type="http://schemas.openxmlformats.org/officeDocument/2006/relationships/image" Target="../media/image20.png"/><Relationship Id="rId1" Type="http://schemas.openxmlformats.org/officeDocument/2006/relationships/slideLayout" Target="../slideLayouts/slideLayout1.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5" Type="http://schemas.openxmlformats.org/officeDocument/2006/relationships/image" Target="../media/image15.png"/><Relationship Id="rId10" Type="http://schemas.openxmlformats.org/officeDocument/2006/relationships/image" Target="../media/image10.png"/><Relationship Id="rId19" Type="http://schemas.openxmlformats.org/officeDocument/2006/relationships/image" Target="../media/image19.png"/><Relationship Id="rId4" Type="http://schemas.openxmlformats.org/officeDocument/2006/relationships/image" Target="../media/image4.png"/><Relationship Id="rId9" Type="http://schemas.openxmlformats.org/officeDocument/2006/relationships/image" Target="../media/image9.png"/><Relationship Id="rId1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22.jp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22.jpg"/><Relationship Id="rId4" Type="http://schemas.openxmlformats.org/officeDocument/2006/relationships/image" Target="../media/image10.png"/></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tags" Target="../tags/tag13.xml"/><Relationship Id="rId18" Type="http://schemas.openxmlformats.org/officeDocument/2006/relationships/tags" Target="../tags/tag18.xml"/><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tags" Target="../tags/tag12.xml"/><Relationship Id="rId17" Type="http://schemas.openxmlformats.org/officeDocument/2006/relationships/tags" Target="../tags/tag17.xml"/><Relationship Id="rId2" Type="http://schemas.openxmlformats.org/officeDocument/2006/relationships/tags" Target="../tags/tag2.xml"/><Relationship Id="rId16" Type="http://schemas.openxmlformats.org/officeDocument/2006/relationships/tags" Target="../tags/tag16.xml"/><Relationship Id="rId20" Type="http://schemas.openxmlformats.org/officeDocument/2006/relationships/slideLayout" Target="../slideLayouts/slideLayout2.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5" Type="http://schemas.openxmlformats.org/officeDocument/2006/relationships/tags" Target="../tags/tag5.xml"/><Relationship Id="rId15" Type="http://schemas.openxmlformats.org/officeDocument/2006/relationships/tags" Target="../tags/tag15.xml"/><Relationship Id="rId10" Type="http://schemas.openxmlformats.org/officeDocument/2006/relationships/tags" Target="../tags/tag10.xml"/><Relationship Id="rId19" Type="http://schemas.openxmlformats.org/officeDocument/2006/relationships/tags" Target="../tags/tag19.xml"/><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tags" Target="../tags/tag14.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hyperlink" Target="http://vsplarapi01d.fleet.ad:8090/v1/telematics/idling/summary"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hyperlink" Target="https://www.google.com/url?sa=t&amp;rct=j&amp;q=&amp;esrc=s&amp;source=web&amp;cd=8&amp;cad=rja&amp;uact=8&amp;ved=0ahUKEwin1PuUiOHWAhVmwYMKHXflAUQQtwIIVzAH&amp;url=https://www.youtube.com/watch?v=3jg1AheF4n0&amp;list=PLg5YpvuzXyrVd9YFhC4INtTiy1thBuUn_&amp;usg=AOvVaw0nxQ-XiE1GtsmmnRlaXI5m" TargetMode="Externa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54000" y="1739900"/>
            <a:ext cx="11049000" cy="2933700"/>
          </a:xfrm>
        </p:spPr>
        <p:txBody>
          <a:bodyPr>
            <a:normAutofit fontScale="90000"/>
          </a:bodyPr>
          <a:lstStyle/>
          <a:p>
            <a:r>
              <a:rPr lang="en-US" dirty="0"/>
              <a:t>Analytics Rest API and Telematics Dashboard Widgets </a:t>
            </a:r>
            <a:br>
              <a:rPr lang="en-US" dirty="0"/>
            </a:br>
            <a:br>
              <a:rPr lang="en-US" dirty="0"/>
            </a:br>
            <a:r>
              <a:rPr lang="en-US" dirty="0"/>
              <a:t>Project Onboarding KT &amp; Strategy</a:t>
            </a:r>
          </a:p>
        </p:txBody>
      </p:sp>
    </p:spTree>
    <p:extLst>
      <p:ext uri="{BB962C8B-B14F-4D97-AF65-F5344CB8AC3E}">
        <p14:creationId xmlns:p14="http://schemas.microsoft.com/office/powerpoint/2010/main" val="13311214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Rounded Rectangle 170"/>
          <p:cNvSpPr/>
          <p:nvPr/>
        </p:nvSpPr>
        <p:spPr>
          <a:xfrm>
            <a:off x="7237734" y="3139441"/>
            <a:ext cx="1547951" cy="1349536"/>
          </a:xfrm>
          <a:prstGeom prst="roundRect">
            <a:avLst/>
          </a:prstGeom>
          <a:solidFill>
            <a:schemeClr val="bg1">
              <a:lumMod val="85000"/>
              <a:alpha val="60000"/>
            </a:schemeClr>
          </a:solidFill>
          <a:ln w="3175" cap="flat" cmpd="sng" algn="ctr">
            <a:no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latin typeface="+mj-lt"/>
            </a:endParaRPr>
          </a:p>
        </p:txBody>
      </p:sp>
      <p:sp>
        <p:nvSpPr>
          <p:cNvPr id="103" name="Rounded Rectangle 102"/>
          <p:cNvSpPr/>
          <p:nvPr/>
        </p:nvSpPr>
        <p:spPr>
          <a:xfrm>
            <a:off x="1997058" y="3139441"/>
            <a:ext cx="5152405" cy="1349536"/>
          </a:xfrm>
          <a:prstGeom prst="roundRect">
            <a:avLst/>
          </a:prstGeom>
          <a:solidFill>
            <a:schemeClr val="bg1">
              <a:lumMod val="85000"/>
              <a:alpha val="60000"/>
            </a:schemeClr>
          </a:solidFill>
          <a:ln w="3175" cap="flat" cmpd="sng" algn="ctr">
            <a:no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latin typeface="+mj-lt"/>
            </a:endParaRPr>
          </a:p>
        </p:txBody>
      </p:sp>
      <p:sp>
        <p:nvSpPr>
          <p:cNvPr id="93" name="Rounded Rectangle 92"/>
          <p:cNvSpPr/>
          <p:nvPr/>
        </p:nvSpPr>
        <p:spPr>
          <a:xfrm>
            <a:off x="1997057" y="5300539"/>
            <a:ext cx="8113816" cy="734105"/>
          </a:xfrm>
          <a:prstGeom prst="roundRect">
            <a:avLst/>
          </a:prstGeom>
          <a:solidFill>
            <a:schemeClr val="bg1">
              <a:lumMod val="85000"/>
              <a:alpha val="60000"/>
            </a:schemeClr>
          </a:solidFill>
          <a:ln w="3175" cap="flat" cmpd="sng" algn="ctr">
            <a:no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latin typeface="+mj-lt"/>
            </a:endParaRPr>
          </a:p>
        </p:txBody>
      </p:sp>
      <p:sp>
        <p:nvSpPr>
          <p:cNvPr id="99" name="Rounded Rectangle 98"/>
          <p:cNvSpPr/>
          <p:nvPr/>
        </p:nvSpPr>
        <p:spPr>
          <a:xfrm>
            <a:off x="8114232" y="793348"/>
            <a:ext cx="1996641" cy="1443644"/>
          </a:xfrm>
          <a:prstGeom prst="roundRect">
            <a:avLst/>
          </a:prstGeom>
          <a:solidFill>
            <a:schemeClr val="bg1">
              <a:lumMod val="85000"/>
              <a:alpha val="60000"/>
            </a:schemeClr>
          </a:solidFill>
          <a:ln w="3175" cap="flat" cmpd="sng" algn="ctr">
            <a:no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solidFill>
                <a:prstClr val="white"/>
              </a:solidFill>
              <a:latin typeface="+mj-lt"/>
            </a:endParaRPr>
          </a:p>
        </p:txBody>
      </p:sp>
      <p:sp>
        <p:nvSpPr>
          <p:cNvPr id="8" name="Rectangle 7"/>
          <p:cNvSpPr/>
          <p:nvPr/>
        </p:nvSpPr>
        <p:spPr>
          <a:xfrm>
            <a:off x="1616666" y="116654"/>
            <a:ext cx="8822734" cy="416746"/>
          </a:xfrm>
          <a:prstGeom prst="rect">
            <a:avLst/>
          </a:prstGeom>
          <a:noFill/>
          <a:ln>
            <a:noFill/>
          </a:ln>
          <a:effectLst>
            <a:outerShdw blurRad="76200" dist="63500" dir="5400000" rotWithShape="0">
              <a:srgbClr val="000000">
                <a:alpha val="1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rgbClr val="0070C0"/>
                </a:solidFill>
                <a:latin typeface="+mj-lt"/>
              </a:rPr>
              <a:t>Analytics Logical Architecture Future State  </a:t>
            </a:r>
          </a:p>
        </p:txBody>
      </p:sp>
      <p:sp>
        <p:nvSpPr>
          <p:cNvPr id="119" name="Rounded Rectangle 118"/>
          <p:cNvSpPr/>
          <p:nvPr/>
        </p:nvSpPr>
        <p:spPr>
          <a:xfrm>
            <a:off x="5619208" y="4634018"/>
            <a:ext cx="4491664" cy="561110"/>
          </a:xfrm>
          <a:prstGeom prst="roundRect">
            <a:avLst/>
          </a:prstGeom>
          <a:solidFill>
            <a:schemeClr val="bg1">
              <a:lumMod val="85000"/>
              <a:alpha val="60000"/>
            </a:schemeClr>
          </a:solidFill>
          <a:ln w="3175" cap="flat" cmpd="sng" algn="ctr">
            <a:no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latin typeface="+mj-lt"/>
            </a:endParaRPr>
          </a:p>
        </p:txBody>
      </p:sp>
      <p:sp>
        <p:nvSpPr>
          <p:cNvPr id="140" name="Rounded Rectangle 139"/>
          <p:cNvSpPr/>
          <p:nvPr/>
        </p:nvSpPr>
        <p:spPr>
          <a:xfrm>
            <a:off x="6206666" y="6155189"/>
            <a:ext cx="3878973" cy="581830"/>
          </a:xfrm>
          <a:prstGeom prst="roundRect">
            <a:avLst/>
          </a:prstGeom>
          <a:solidFill>
            <a:schemeClr val="bg1">
              <a:lumMod val="85000"/>
              <a:alpha val="60000"/>
            </a:schemeClr>
          </a:solidFill>
          <a:ln w="3175" cap="flat" cmpd="sng" algn="ctr">
            <a:no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latin typeface="+mj-lt"/>
            </a:endParaRPr>
          </a:p>
        </p:txBody>
      </p:sp>
      <p:sp>
        <p:nvSpPr>
          <p:cNvPr id="141" name="TextBox 140"/>
          <p:cNvSpPr txBox="1"/>
          <p:nvPr/>
        </p:nvSpPr>
        <p:spPr>
          <a:xfrm>
            <a:off x="7476724" y="6476912"/>
            <a:ext cx="1148327" cy="276999"/>
          </a:xfrm>
          <a:prstGeom prst="rect">
            <a:avLst/>
          </a:prstGeom>
        </p:spPr>
        <p:txBody>
          <a:bodyPr wrap="none">
            <a:spAutoFit/>
          </a:bodyPr>
          <a:lstStyle>
            <a:defPPr>
              <a:defRPr lang="en-US"/>
            </a:defPPr>
            <a:lvl1pPr algn="ctr">
              <a:defRPr sz="1200">
                <a:latin typeface="+mj-lt"/>
              </a:defRPr>
            </a:lvl1pPr>
          </a:lstStyle>
          <a:p>
            <a:r>
              <a:rPr lang="en-US" dirty="0"/>
              <a:t>INTERNAL DATA</a:t>
            </a:r>
          </a:p>
        </p:txBody>
      </p:sp>
      <p:sp>
        <p:nvSpPr>
          <p:cNvPr id="142" name="Rounded Rectangle 141"/>
          <p:cNvSpPr/>
          <p:nvPr/>
        </p:nvSpPr>
        <p:spPr>
          <a:xfrm>
            <a:off x="1997057" y="6176941"/>
            <a:ext cx="3980844" cy="560079"/>
          </a:xfrm>
          <a:prstGeom prst="roundRect">
            <a:avLst/>
          </a:prstGeom>
          <a:solidFill>
            <a:schemeClr val="bg1">
              <a:lumMod val="85000"/>
              <a:alpha val="60000"/>
            </a:schemeClr>
          </a:solidFill>
          <a:ln w="3175" cap="flat" cmpd="sng" algn="ctr">
            <a:no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latin typeface="+mj-lt"/>
            </a:endParaRPr>
          </a:p>
        </p:txBody>
      </p:sp>
      <p:sp>
        <p:nvSpPr>
          <p:cNvPr id="143" name="TextBox 142"/>
          <p:cNvSpPr txBox="1"/>
          <p:nvPr/>
        </p:nvSpPr>
        <p:spPr>
          <a:xfrm>
            <a:off x="3282840" y="6495105"/>
            <a:ext cx="1210588" cy="276999"/>
          </a:xfrm>
          <a:prstGeom prst="rect">
            <a:avLst/>
          </a:prstGeom>
        </p:spPr>
        <p:txBody>
          <a:bodyPr wrap="none">
            <a:spAutoFit/>
          </a:bodyPr>
          <a:lstStyle>
            <a:defPPr>
              <a:defRPr lang="en-US"/>
            </a:defPPr>
            <a:lvl1pPr algn="ctr">
              <a:defRPr sz="1200">
                <a:latin typeface="+mj-lt"/>
              </a:defRPr>
            </a:lvl1pPr>
          </a:lstStyle>
          <a:p>
            <a:r>
              <a:rPr lang="en-US" dirty="0"/>
              <a:t>EXTERNAL DATA</a:t>
            </a:r>
          </a:p>
        </p:txBody>
      </p:sp>
      <p:sp>
        <p:nvSpPr>
          <p:cNvPr id="144" name="Rounded Rectangle 143"/>
          <p:cNvSpPr/>
          <p:nvPr/>
        </p:nvSpPr>
        <p:spPr>
          <a:xfrm>
            <a:off x="2001571" y="793348"/>
            <a:ext cx="1820561" cy="1443644"/>
          </a:xfrm>
          <a:prstGeom prst="roundRect">
            <a:avLst/>
          </a:prstGeom>
          <a:solidFill>
            <a:schemeClr val="bg1">
              <a:lumMod val="85000"/>
              <a:alpha val="60000"/>
            </a:schemeClr>
          </a:solidFill>
          <a:ln w="3175" cap="flat" cmpd="sng" algn="ctr">
            <a:no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latin typeface="+mj-lt"/>
            </a:endParaRPr>
          </a:p>
        </p:txBody>
      </p:sp>
      <p:pic>
        <p:nvPicPr>
          <p:cNvPr id="153" name="Picture 152" descr="database.png"/>
          <p:cNvPicPr>
            <a:picLocks noChangeAspect="1"/>
          </p:cNvPicPr>
          <p:nvPr/>
        </p:nvPicPr>
        <p:blipFill>
          <a:blip r:embed="rId3"/>
          <a:stretch>
            <a:fillRect/>
          </a:stretch>
        </p:blipFill>
        <p:spPr>
          <a:xfrm>
            <a:off x="7892788" y="6209787"/>
            <a:ext cx="241714" cy="273518"/>
          </a:xfrm>
          <a:prstGeom prst="rect">
            <a:avLst/>
          </a:prstGeom>
        </p:spPr>
      </p:pic>
      <p:pic>
        <p:nvPicPr>
          <p:cNvPr id="154" name="Picture 153" descr="database.png"/>
          <p:cNvPicPr>
            <a:picLocks noChangeAspect="1"/>
          </p:cNvPicPr>
          <p:nvPr/>
        </p:nvPicPr>
        <p:blipFill>
          <a:blip r:embed="rId3"/>
          <a:stretch>
            <a:fillRect/>
          </a:stretch>
        </p:blipFill>
        <p:spPr>
          <a:xfrm>
            <a:off x="7608790" y="6260486"/>
            <a:ext cx="196910" cy="222819"/>
          </a:xfrm>
          <a:prstGeom prst="rect">
            <a:avLst/>
          </a:prstGeom>
        </p:spPr>
      </p:pic>
      <p:pic>
        <p:nvPicPr>
          <p:cNvPr id="155" name="Picture 154" descr="database.png"/>
          <p:cNvPicPr>
            <a:picLocks noChangeAspect="1"/>
          </p:cNvPicPr>
          <p:nvPr/>
        </p:nvPicPr>
        <p:blipFill>
          <a:blip r:embed="rId3"/>
          <a:stretch>
            <a:fillRect/>
          </a:stretch>
        </p:blipFill>
        <p:spPr>
          <a:xfrm>
            <a:off x="8218854" y="6260486"/>
            <a:ext cx="196910" cy="222819"/>
          </a:xfrm>
          <a:prstGeom prst="rect">
            <a:avLst/>
          </a:prstGeom>
        </p:spPr>
      </p:pic>
      <p:pic>
        <p:nvPicPr>
          <p:cNvPr id="156" name="Picture 155" descr="laptop.png"/>
          <p:cNvPicPr>
            <a:picLocks noChangeAspect="1"/>
          </p:cNvPicPr>
          <p:nvPr/>
        </p:nvPicPr>
        <p:blipFill>
          <a:blip r:embed="rId4"/>
          <a:stretch>
            <a:fillRect/>
          </a:stretch>
        </p:blipFill>
        <p:spPr>
          <a:xfrm>
            <a:off x="3604693" y="6275628"/>
            <a:ext cx="347520" cy="284966"/>
          </a:xfrm>
          <a:prstGeom prst="rect">
            <a:avLst/>
          </a:prstGeom>
        </p:spPr>
      </p:pic>
      <p:pic>
        <p:nvPicPr>
          <p:cNvPr id="157" name="Picture 156" descr="phone.png"/>
          <p:cNvPicPr>
            <a:picLocks noChangeAspect="1"/>
          </p:cNvPicPr>
          <p:nvPr/>
        </p:nvPicPr>
        <p:blipFill>
          <a:blip r:embed="rId5"/>
          <a:stretch>
            <a:fillRect/>
          </a:stretch>
        </p:blipFill>
        <p:spPr>
          <a:xfrm>
            <a:off x="3201819" y="6326328"/>
            <a:ext cx="154609" cy="222819"/>
          </a:xfrm>
          <a:prstGeom prst="rect">
            <a:avLst/>
          </a:prstGeom>
        </p:spPr>
      </p:pic>
      <p:pic>
        <p:nvPicPr>
          <p:cNvPr id="159" name="Picture 158" descr="molecule.png"/>
          <p:cNvPicPr>
            <a:picLocks noChangeAspect="1"/>
          </p:cNvPicPr>
          <p:nvPr/>
        </p:nvPicPr>
        <p:blipFill>
          <a:blip r:embed="rId6"/>
          <a:stretch>
            <a:fillRect/>
          </a:stretch>
        </p:blipFill>
        <p:spPr>
          <a:xfrm>
            <a:off x="2727183" y="6326327"/>
            <a:ext cx="202470" cy="216275"/>
          </a:xfrm>
          <a:prstGeom prst="rect">
            <a:avLst/>
          </a:prstGeom>
        </p:spPr>
      </p:pic>
      <p:pic>
        <p:nvPicPr>
          <p:cNvPr id="184" name="Picture 183" descr="fb.png"/>
          <p:cNvPicPr>
            <a:picLocks noChangeAspect="1"/>
          </p:cNvPicPr>
          <p:nvPr/>
        </p:nvPicPr>
        <p:blipFill>
          <a:blip r:embed="rId7"/>
          <a:stretch>
            <a:fillRect/>
          </a:stretch>
        </p:blipFill>
        <p:spPr>
          <a:xfrm>
            <a:off x="4099560" y="6290240"/>
            <a:ext cx="248234" cy="248234"/>
          </a:xfrm>
          <a:prstGeom prst="rect">
            <a:avLst/>
          </a:prstGeom>
        </p:spPr>
      </p:pic>
      <p:pic>
        <p:nvPicPr>
          <p:cNvPr id="185" name="Picture 184" descr="twitter.png"/>
          <p:cNvPicPr>
            <a:picLocks noChangeAspect="1"/>
          </p:cNvPicPr>
          <p:nvPr/>
        </p:nvPicPr>
        <p:blipFill>
          <a:blip r:embed="rId8"/>
          <a:stretch>
            <a:fillRect/>
          </a:stretch>
        </p:blipFill>
        <p:spPr>
          <a:xfrm>
            <a:off x="4567655" y="6286713"/>
            <a:ext cx="248234" cy="248234"/>
          </a:xfrm>
          <a:prstGeom prst="rect">
            <a:avLst/>
          </a:prstGeom>
        </p:spPr>
      </p:pic>
      <p:sp>
        <p:nvSpPr>
          <p:cNvPr id="186" name="Rounded Rectangle 185"/>
          <p:cNvSpPr/>
          <p:nvPr/>
        </p:nvSpPr>
        <p:spPr>
          <a:xfrm>
            <a:off x="2090776" y="3479067"/>
            <a:ext cx="1513918" cy="868119"/>
          </a:xfrm>
          <a:prstGeom prst="roundRect">
            <a:avLst/>
          </a:prstGeom>
          <a:solidFill>
            <a:schemeClr val="accent1">
              <a:lumMod val="20000"/>
              <a:lumOff val="80000"/>
            </a:schemeClr>
          </a:solidFill>
          <a:ln w="3175" cap="flat" cmpd="sng" algn="ctr">
            <a:no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solidFill>
                <a:srgbClr val="000000"/>
              </a:solidFill>
              <a:latin typeface="+mj-lt"/>
            </a:endParaRPr>
          </a:p>
          <a:p>
            <a:pPr algn="ctr"/>
            <a:endParaRPr lang="en-US" sz="1400" dirty="0">
              <a:solidFill>
                <a:srgbClr val="000000"/>
              </a:solidFill>
              <a:latin typeface="+mj-lt"/>
            </a:endParaRPr>
          </a:p>
        </p:txBody>
      </p:sp>
      <p:sp>
        <p:nvSpPr>
          <p:cNvPr id="203" name="TextBox 202"/>
          <p:cNvSpPr txBox="1"/>
          <p:nvPr/>
        </p:nvSpPr>
        <p:spPr>
          <a:xfrm>
            <a:off x="2116312" y="1910971"/>
            <a:ext cx="642391" cy="322581"/>
          </a:xfrm>
          <a:prstGeom prst="rect">
            <a:avLst/>
          </a:prstGeom>
          <a:noFill/>
        </p:spPr>
        <p:txBody>
          <a:bodyPr wrap="square" rtlCol="0">
            <a:noAutofit/>
          </a:bodyPr>
          <a:lstStyle/>
          <a:p>
            <a:pPr algn="ctr">
              <a:spcAft>
                <a:spcPts val="600"/>
              </a:spcAft>
            </a:pPr>
            <a:r>
              <a:rPr lang="en-US" sz="1100" dirty="0">
                <a:solidFill>
                  <a:prstClr val="black">
                    <a:lumMod val="95000"/>
                    <a:lumOff val="5000"/>
                  </a:prstClr>
                </a:solidFill>
                <a:latin typeface="+mj-lt"/>
                <a:cs typeface="GE Inspira"/>
              </a:rPr>
              <a:t>Reports</a:t>
            </a:r>
          </a:p>
          <a:p>
            <a:pPr algn="ctr"/>
            <a:endParaRPr lang="en-US" sz="1100" dirty="0">
              <a:solidFill>
                <a:prstClr val="black"/>
              </a:solidFill>
              <a:latin typeface="+mj-lt"/>
              <a:cs typeface="GE Inspira"/>
            </a:endParaRPr>
          </a:p>
        </p:txBody>
      </p:sp>
      <p:sp>
        <p:nvSpPr>
          <p:cNvPr id="205" name="TextBox 204"/>
          <p:cNvSpPr txBox="1"/>
          <p:nvPr/>
        </p:nvSpPr>
        <p:spPr>
          <a:xfrm>
            <a:off x="2767684" y="1927691"/>
            <a:ext cx="892996" cy="246182"/>
          </a:xfrm>
          <a:prstGeom prst="rect">
            <a:avLst/>
          </a:prstGeom>
          <a:noFill/>
        </p:spPr>
        <p:txBody>
          <a:bodyPr wrap="square" rtlCol="0">
            <a:noAutofit/>
          </a:bodyPr>
          <a:lstStyle/>
          <a:p>
            <a:pPr algn="ctr">
              <a:spcAft>
                <a:spcPts val="600"/>
              </a:spcAft>
            </a:pPr>
            <a:r>
              <a:rPr lang="en-US" sz="1100" dirty="0">
                <a:solidFill>
                  <a:prstClr val="black">
                    <a:lumMod val="95000"/>
                    <a:lumOff val="5000"/>
                  </a:prstClr>
                </a:solidFill>
                <a:latin typeface="+mj-lt"/>
                <a:cs typeface="GE Inspira"/>
              </a:rPr>
              <a:t>Dashboards</a:t>
            </a:r>
          </a:p>
        </p:txBody>
      </p:sp>
      <p:pic>
        <p:nvPicPr>
          <p:cNvPr id="211" name="Picture 210" descr="adhoc.png"/>
          <p:cNvPicPr>
            <a:picLocks noChangeAspect="1"/>
          </p:cNvPicPr>
          <p:nvPr/>
        </p:nvPicPr>
        <p:blipFill>
          <a:blip r:embed="rId9"/>
          <a:stretch>
            <a:fillRect/>
          </a:stretch>
        </p:blipFill>
        <p:spPr>
          <a:xfrm>
            <a:off x="3009585" y="1594046"/>
            <a:ext cx="406473" cy="357697"/>
          </a:xfrm>
          <a:prstGeom prst="rect">
            <a:avLst/>
          </a:prstGeom>
          <a:solidFill>
            <a:schemeClr val="bg1">
              <a:lumMod val="95000"/>
            </a:schemeClr>
          </a:solidFill>
        </p:spPr>
      </p:pic>
      <p:pic>
        <p:nvPicPr>
          <p:cNvPr id="212" name="Picture 211" descr="reports.png"/>
          <p:cNvPicPr>
            <a:picLocks noChangeAspect="1"/>
          </p:cNvPicPr>
          <p:nvPr/>
        </p:nvPicPr>
        <p:blipFill>
          <a:blip r:embed="rId10"/>
          <a:stretch>
            <a:fillRect/>
          </a:stretch>
        </p:blipFill>
        <p:spPr>
          <a:xfrm>
            <a:off x="2296431" y="1539549"/>
            <a:ext cx="354035" cy="419253"/>
          </a:xfrm>
          <a:prstGeom prst="rect">
            <a:avLst/>
          </a:prstGeom>
          <a:solidFill>
            <a:schemeClr val="bg1">
              <a:lumMod val="95000"/>
            </a:schemeClr>
          </a:solidFill>
        </p:spPr>
      </p:pic>
      <p:pic>
        <p:nvPicPr>
          <p:cNvPr id="107" name="Picture 106" descr="phone.png"/>
          <p:cNvPicPr>
            <a:picLocks noChangeAspect="1"/>
          </p:cNvPicPr>
          <p:nvPr/>
        </p:nvPicPr>
        <p:blipFill>
          <a:blip r:embed="rId5"/>
          <a:stretch>
            <a:fillRect/>
          </a:stretch>
        </p:blipFill>
        <p:spPr>
          <a:xfrm>
            <a:off x="8481961" y="1449329"/>
            <a:ext cx="367902" cy="530213"/>
          </a:xfrm>
          <a:prstGeom prst="rect">
            <a:avLst/>
          </a:prstGeom>
        </p:spPr>
      </p:pic>
      <p:sp>
        <p:nvSpPr>
          <p:cNvPr id="83" name="TextBox 82"/>
          <p:cNvSpPr txBox="1"/>
          <p:nvPr/>
        </p:nvSpPr>
        <p:spPr>
          <a:xfrm>
            <a:off x="8346459" y="1958786"/>
            <a:ext cx="642391" cy="176868"/>
          </a:xfrm>
          <a:prstGeom prst="rect">
            <a:avLst/>
          </a:prstGeom>
          <a:noFill/>
        </p:spPr>
        <p:txBody>
          <a:bodyPr wrap="square" rtlCol="0">
            <a:noAutofit/>
          </a:bodyPr>
          <a:lstStyle/>
          <a:p>
            <a:pPr algn="ctr">
              <a:spcAft>
                <a:spcPts val="600"/>
              </a:spcAft>
            </a:pPr>
            <a:r>
              <a:rPr lang="en-US" sz="1100" dirty="0">
                <a:solidFill>
                  <a:prstClr val="black">
                    <a:lumMod val="95000"/>
                    <a:lumOff val="5000"/>
                  </a:prstClr>
                </a:solidFill>
                <a:latin typeface="+mj-lt"/>
                <a:cs typeface="GE Inspira"/>
              </a:rPr>
              <a:t>Mobile</a:t>
            </a:r>
          </a:p>
          <a:p>
            <a:pPr algn="ctr"/>
            <a:endParaRPr lang="en-US" sz="1100" dirty="0">
              <a:solidFill>
                <a:prstClr val="black"/>
              </a:solidFill>
              <a:latin typeface="+mj-lt"/>
              <a:cs typeface="GE Inspira"/>
            </a:endParaRPr>
          </a:p>
        </p:txBody>
      </p:sp>
      <p:sp>
        <p:nvSpPr>
          <p:cNvPr id="87" name="TextBox 86"/>
          <p:cNvSpPr txBox="1"/>
          <p:nvPr/>
        </p:nvSpPr>
        <p:spPr>
          <a:xfrm>
            <a:off x="9276191" y="1952505"/>
            <a:ext cx="563872" cy="322581"/>
          </a:xfrm>
          <a:prstGeom prst="rect">
            <a:avLst/>
          </a:prstGeom>
          <a:noFill/>
        </p:spPr>
        <p:txBody>
          <a:bodyPr wrap="square" rtlCol="0">
            <a:noAutofit/>
          </a:bodyPr>
          <a:lstStyle/>
          <a:p>
            <a:pPr algn="ctr">
              <a:spcAft>
                <a:spcPts val="600"/>
              </a:spcAft>
            </a:pPr>
            <a:r>
              <a:rPr lang="en-US" sz="1100" dirty="0">
                <a:solidFill>
                  <a:prstClr val="black">
                    <a:lumMod val="95000"/>
                    <a:lumOff val="5000"/>
                  </a:prstClr>
                </a:solidFill>
                <a:latin typeface="+mj-lt"/>
                <a:cs typeface="GE Inspira"/>
              </a:rPr>
              <a:t>Web</a:t>
            </a:r>
          </a:p>
          <a:p>
            <a:pPr algn="ctr"/>
            <a:endParaRPr lang="en-US" sz="1100" dirty="0">
              <a:solidFill>
                <a:prstClr val="black"/>
              </a:solidFill>
              <a:latin typeface="+mj-lt"/>
              <a:cs typeface="GE Inspira"/>
            </a:endParaRPr>
          </a:p>
        </p:txBody>
      </p:sp>
      <p:sp>
        <p:nvSpPr>
          <p:cNvPr id="90" name="Rounded Rectangle 89"/>
          <p:cNvSpPr/>
          <p:nvPr/>
        </p:nvSpPr>
        <p:spPr>
          <a:xfrm>
            <a:off x="2828590" y="2492886"/>
            <a:ext cx="7257049" cy="401622"/>
          </a:xfrm>
          <a:prstGeom prst="roundRect">
            <a:avLst/>
          </a:prstGeom>
          <a:solidFill>
            <a:schemeClr val="bg1">
              <a:lumMod val="85000"/>
              <a:alpha val="60000"/>
            </a:schemeClr>
          </a:solidFill>
          <a:ln w="3175" cap="flat" cmpd="sng" algn="ctr">
            <a:no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latin typeface="+mj-lt"/>
            </a:endParaRPr>
          </a:p>
        </p:txBody>
      </p:sp>
      <p:sp>
        <p:nvSpPr>
          <p:cNvPr id="14" name="Rectangle 13"/>
          <p:cNvSpPr/>
          <p:nvPr/>
        </p:nvSpPr>
        <p:spPr>
          <a:xfrm>
            <a:off x="8356675" y="855310"/>
            <a:ext cx="1463036" cy="461665"/>
          </a:xfrm>
          <a:prstGeom prst="rect">
            <a:avLst/>
          </a:prstGeom>
        </p:spPr>
        <p:txBody>
          <a:bodyPr wrap="none">
            <a:spAutoFit/>
          </a:bodyPr>
          <a:lstStyle/>
          <a:p>
            <a:pPr algn="ctr"/>
            <a:r>
              <a:rPr lang="en-US" sz="1200" dirty="0">
                <a:latin typeface="+mj-lt"/>
              </a:rPr>
              <a:t>CUSTOM ANALYTICS </a:t>
            </a:r>
          </a:p>
          <a:p>
            <a:pPr algn="ctr"/>
            <a:r>
              <a:rPr lang="en-US" sz="1200" dirty="0">
                <a:latin typeface="+mj-lt"/>
              </a:rPr>
              <a:t>APPLICATIONS</a:t>
            </a:r>
          </a:p>
        </p:txBody>
      </p:sp>
      <p:pic>
        <p:nvPicPr>
          <p:cNvPr id="17" name="Picture 16" descr="download (1).png"/>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319012" y="1452368"/>
            <a:ext cx="500137" cy="500137"/>
          </a:xfrm>
          <a:prstGeom prst="rect">
            <a:avLst/>
          </a:prstGeom>
        </p:spPr>
      </p:pic>
      <p:sp>
        <p:nvSpPr>
          <p:cNvPr id="139" name="TextBox 138"/>
          <p:cNvSpPr txBox="1"/>
          <p:nvPr/>
        </p:nvSpPr>
        <p:spPr>
          <a:xfrm>
            <a:off x="5646557" y="4602374"/>
            <a:ext cx="1668213" cy="276999"/>
          </a:xfrm>
          <a:prstGeom prst="rect">
            <a:avLst/>
          </a:prstGeom>
        </p:spPr>
        <p:txBody>
          <a:bodyPr wrap="none">
            <a:spAutoFit/>
          </a:bodyPr>
          <a:lstStyle>
            <a:defPPr>
              <a:defRPr lang="en-US"/>
            </a:defPPr>
            <a:lvl1pPr algn="ctr">
              <a:defRPr sz="1200">
                <a:latin typeface="+mj-lt"/>
              </a:defRPr>
            </a:lvl1pPr>
          </a:lstStyle>
          <a:p>
            <a:r>
              <a:rPr lang="en-US" dirty="0"/>
              <a:t>ANALYTICAL DATASTORE</a:t>
            </a:r>
          </a:p>
        </p:txBody>
      </p:sp>
      <p:sp>
        <p:nvSpPr>
          <p:cNvPr id="162" name="Rounded Rectangle 161"/>
          <p:cNvSpPr/>
          <p:nvPr/>
        </p:nvSpPr>
        <p:spPr>
          <a:xfrm>
            <a:off x="5468912" y="3468570"/>
            <a:ext cx="1544361" cy="878615"/>
          </a:xfrm>
          <a:prstGeom prst="roundRect">
            <a:avLst/>
          </a:prstGeom>
          <a:solidFill>
            <a:schemeClr val="accent1">
              <a:lumMod val="20000"/>
              <a:lumOff val="80000"/>
            </a:schemeClr>
          </a:solidFill>
          <a:ln w="3175" cap="flat" cmpd="sng" algn="ctr">
            <a:no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solidFill>
                <a:srgbClr val="000000"/>
              </a:solidFill>
              <a:latin typeface="+mj-lt"/>
            </a:endParaRPr>
          </a:p>
          <a:p>
            <a:pPr algn="ctr"/>
            <a:endParaRPr lang="en-US" sz="1400" dirty="0">
              <a:solidFill>
                <a:srgbClr val="000000"/>
              </a:solidFill>
              <a:latin typeface="+mj-lt"/>
            </a:endParaRPr>
          </a:p>
          <a:p>
            <a:pPr algn="ctr"/>
            <a:endParaRPr lang="en-US" sz="1400" dirty="0">
              <a:solidFill>
                <a:srgbClr val="000000"/>
              </a:solidFill>
              <a:latin typeface="+mj-lt"/>
            </a:endParaRPr>
          </a:p>
        </p:txBody>
      </p:sp>
      <p:sp>
        <p:nvSpPr>
          <p:cNvPr id="26" name="Rectangle 25"/>
          <p:cNvSpPr/>
          <p:nvPr/>
        </p:nvSpPr>
        <p:spPr>
          <a:xfrm>
            <a:off x="2002885" y="5335669"/>
            <a:ext cx="1442998" cy="307777"/>
          </a:xfrm>
          <a:prstGeom prst="rect">
            <a:avLst/>
          </a:prstGeom>
        </p:spPr>
        <p:txBody>
          <a:bodyPr wrap="none">
            <a:spAutoFit/>
          </a:bodyPr>
          <a:lstStyle/>
          <a:p>
            <a:pPr algn="ctr"/>
            <a:r>
              <a:rPr lang="en-US" sz="1400" dirty="0">
                <a:latin typeface="+mj-lt"/>
              </a:rPr>
              <a:t>DATA INGESTION</a:t>
            </a:r>
          </a:p>
        </p:txBody>
      </p:sp>
      <p:sp>
        <p:nvSpPr>
          <p:cNvPr id="73" name="Rounded Rectangle 72"/>
          <p:cNvSpPr/>
          <p:nvPr/>
        </p:nvSpPr>
        <p:spPr>
          <a:xfrm>
            <a:off x="3978880" y="793348"/>
            <a:ext cx="2162362" cy="1443644"/>
          </a:xfrm>
          <a:prstGeom prst="roundRect">
            <a:avLst/>
          </a:prstGeom>
          <a:solidFill>
            <a:schemeClr val="bg1">
              <a:lumMod val="85000"/>
              <a:alpha val="60000"/>
            </a:schemeClr>
          </a:solidFill>
          <a:ln w="3175" cap="flat" cmpd="sng" algn="ctr">
            <a:no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solidFill>
                <a:prstClr val="white"/>
              </a:solidFill>
              <a:latin typeface="+mj-lt"/>
            </a:endParaRPr>
          </a:p>
        </p:txBody>
      </p:sp>
      <p:pic>
        <p:nvPicPr>
          <p:cNvPr id="82" name="Picture 81" descr="personalization.png"/>
          <p:cNvPicPr>
            <a:picLocks noChangeAspect="1"/>
          </p:cNvPicPr>
          <p:nvPr/>
        </p:nvPicPr>
        <p:blipFill>
          <a:blip r:embed="rId12"/>
          <a:stretch>
            <a:fillRect/>
          </a:stretch>
        </p:blipFill>
        <p:spPr>
          <a:xfrm>
            <a:off x="5479134" y="1694370"/>
            <a:ext cx="212460" cy="236604"/>
          </a:xfrm>
          <a:prstGeom prst="rect">
            <a:avLst/>
          </a:prstGeom>
        </p:spPr>
      </p:pic>
      <p:sp>
        <p:nvSpPr>
          <p:cNvPr id="84" name="TextBox 83"/>
          <p:cNvSpPr txBox="1"/>
          <p:nvPr/>
        </p:nvSpPr>
        <p:spPr>
          <a:xfrm>
            <a:off x="4054308" y="1958012"/>
            <a:ext cx="933025" cy="322581"/>
          </a:xfrm>
          <a:prstGeom prst="rect">
            <a:avLst/>
          </a:prstGeom>
          <a:noFill/>
        </p:spPr>
        <p:txBody>
          <a:bodyPr wrap="square" rtlCol="0">
            <a:noAutofit/>
          </a:bodyPr>
          <a:lstStyle/>
          <a:p>
            <a:pPr algn="ctr">
              <a:spcAft>
                <a:spcPts val="600"/>
              </a:spcAft>
            </a:pPr>
            <a:r>
              <a:rPr lang="en-US" sz="1100" dirty="0">
                <a:solidFill>
                  <a:prstClr val="black">
                    <a:lumMod val="95000"/>
                    <a:lumOff val="5000"/>
                  </a:prstClr>
                </a:solidFill>
                <a:latin typeface="+mj-lt"/>
                <a:cs typeface="GE Inspira"/>
              </a:rPr>
              <a:t>Visualization</a:t>
            </a:r>
          </a:p>
          <a:p>
            <a:pPr algn="ctr"/>
            <a:endParaRPr lang="en-US" sz="1100" dirty="0">
              <a:solidFill>
                <a:prstClr val="black"/>
              </a:solidFill>
              <a:latin typeface="+mj-lt"/>
              <a:cs typeface="GE Inspira"/>
            </a:endParaRPr>
          </a:p>
        </p:txBody>
      </p:sp>
      <p:sp>
        <p:nvSpPr>
          <p:cNvPr id="96" name="TextBox 95"/>
          <p:cNvSpPr txBox="1"/>
          <p:nvPr/>
        </p:nvSpPr>
        <p:spPr>
          <a:xfrm>
            <a:off x="5173578" y="1978169"/>
            <a:ext cx="864553" cy="250606"/>
          </a:xfrm>
          <a:prstGeom prst="rect">
            <a:avLst/>
          </a:prstGeom>
          <a:noFill/>
        </p:spPr>
        <p:txBody>
          <a:bodyPr wrap="square" rtlCol="0" anchor="ctr">
            <a:noAutofit/>
          </a:bodyPr>
          <a:lstStyle/>
          <a:p>
            <a:pPr algn="ctr">
              <a:lnSpc>
                <a:spcPct val="50000"/>
              </a:lnSpc>
              <a:spcAft>
                <a:spcPts val="300"/>
              </a:spcAft>
            </a:pPr>
            <a:r>
              <a:rPr lang="en-US" sz="1100" dirty="0">
                <a:solidFill>
                  <a:prstClr val="black">
                    <a:lumMod val="95000"/>
                    <a:lumOff val="5000"/>
                  </a:prstClr>
                </a:solidFill>
                <a:latin typeface="+mj-lt"/>
                <a:cs typeface="GE Inspira"/>
              </a:rPr>
              <a:t>Level 1</a:t>
            </a:r>
          </a:p>
          <a:p>
            <a:pPr algn="ctr">
              <a:lnSpc>
                <a:spcPct val="50000"/>
              </a:lnSpc>
              <a:spcAft>
                <a:spcPts val="300"/>
              </a:spcAft>
            </a:pPr>
            <a:r>
              <a:rPr lang="en-US" sz="1100" dirty="0">
                <a:solidFill>
                  <a:prstClr val="black">
                    <a:lumMod val="95000"/>
                    <a:lumOff val="5000"/>
                  </a:prstClr>
                </a:solidFill>
                <a:latin typeface="+mj-lt"/>
                <a:cs typeface="GE Inspira"/>
              </a:rPr>
              <a:t>Discovery</a:t>
            </a:r>
          </a:p>
        </p:txBody>
      </p:sp>
      <p:pic>
        <p:nvPicPr>
          <p:cNvPr id="100" name="Picture 99" descr="viz.jpeg"/>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4387646" y="1703349"/>
            <a:ext cx="270989" cy="270989"/>
          </a:xfrm>
          <a:prstGeom prst="rect">
            <a:avLst/>
          </a:prstGeom>
        </p:spPr>
      </p:pic>
      <p:pic>
        <p:nvPicPr>
          <p:cNvPr id="5" name="Picture 4"/>
          <p:cNvPicPr>
            <a:picLocks noChangeAspect="1"/>
          </p:cNvPicPr>
          <p:nvPr/>
        </p:nvPicPr>
        <p:blipFill>
          <a:blip r:embed="rId14"/>
          <a:stretch>
            <a:fillRect/>
          </a:stretch>
        </p:blipFill>
        <p:spPr>
          <a:xfrm>
            <a:off x="4972276" y="6232085"/>
            <a:ext cx="337314" cy="337314"/>
          </a:xfrm>
          <a:prstGeom prst="rect">
            <a:avLst/>
          </a:prstGeom>
        </p:spPr>
      </p:pic>
      <p:sp>
        <p:nvSpPr>
          <p:cNvPr id="7" name="Rectangle 6"/>
          <p:cNvSpPr/>
          <p:nvPr/>
        </p:nvSpPr>
        <p:spPr>
          <a:xfrm>
            <a:off x="3678013" y="3139442"/>
            <a:ext cx="1588433" cy="307777"/>
          </a:xfrm>
          <a:prstGeom prst="rect">
            <a:avLst/>
          </a:prstGeom>
        </p:spPr>
        <p:txBody>
          <a:bodyPr wrap="none">
            <a:spAutoFit/>
          </a:bodyPr>
          <a:lstStyle/>
          <a:p>
            <a:pPr algn="ctr"/>
            <a:r>
              <a:rPr lang="en-US" sz="1400" dirty="0">
                <a:latin typeface="+mj-lt"/>
              </a:rPr>
              <a:t>ANALYTICS ENGINE</a:t>
            </a:r>
          </a:p>
        </p:txBody>
      </p:sp>
      <p:sp>
        <p:nvSpPr>
          <p:cNvPr id="10" name="Rectangle 9"/>
          <p:cNvSpPr/>
          <p:nvPr/>
        </p:nvSpPr>
        <p:spPr>
          <a:xfrm>
            <a:off x="4489398" y="789043"/>
            <a:ext cx="1213118" cy="461665"/>
          </a:xfrm>
          <a:prstGeom prst="rect">
            <a:avLst/>
          </a:prstGeom>
        </p:spPr>
        <p:txBody>
          <a:bodyPr wrap="none">
            <a:spAutoFit/>
          </a:bodyPr>
          <a:lstStyle/>
          <a:p>
            <a:pPr algn="ctr"/>
            <a:r>
              <a:rPr lang="en-US" sz="1200" dirty="0">
                <a:latin typeface="+mj-lt"/>
              </a:rPr>
              <a:t>EXPLORATION &amp; </a:t>
            </a:r>
          </a:p>
          <a:p>
            <a:pPr algn="ctr"/>
            <a:r>
              <a:rPr lang="en-US" sz="1200" dirty="0">
                <a:latin typeface="+mj-lt"/>
              </a:rPr>
              <a:t>VISUALIZATION</a:t>
            </a:r>
          </a:p>
        </p:txBody>
      </p:sp>
      <p:sp>
        <p:nvSpPr>
          <p:cNvPr id="11" name="Rectangle 10"/>
          <p:cNvSpPr/>
          <p:nvPr/>
        </p:nvSpPr>
        <p:spPr>
          <a:xfrm>
            <a:off x="2252610" y="783953"/>
            <a:ext cx="1331464" cy="461665"/>
          </a:xfrm>
          <a:prstGeom prst="rect">
            <a:avLst/>
          </a:prstGeom>
        </p:spPr>
        <p:txBody>
          <a:bodyPr wrap="none">
            <a:spAutoFit/>
          </a:bodyPr>
          <a:lstStyle/>
          <a:p>
            <a:pPr algn="ctr"/>
            <a:r>
              <a:rPr lang="en-US" sz="1200" dirty="0">
                <a:latin typeface="+mj-lt"/>
              </a:rPr>
              <a:t>TRADITIONAL BI &amp; </a:t>
            </a:r>
          </a:p>
          <a:p>
            <a:pPr algn="ctr"/>
            <a:r>
              <a:rPr lang="en-US" sz="1200" dirty="0">
                <a:latin typeface="+mj-lt"/>
              </a:rPr>
              <a:t>REPORTING</a:t>
            </a:r>
          </a:p>
        </p:txBody>
      </p:sp>
      <p:sp>
        <p:nvSpPr>
          <p:cNvPr id="50" name="Rectangle 49"/>
          <p:cNvSpPr/>
          <p:nvPr/>
        </p:nvSpPr>
        <p:spPr>
          <a:xfrm>
            <a:off x="5048260" y="2516403"/>
            <a:ext cx="1867556" cy="307777"/>
          </a:xfrm>
          <a:prstGeom prst="rect">
            <a:avLst/>
          </a:prstGeom>
        </p:spPr>
        <p:txBody>
          <a:bodyPr wrap="none">
            <a:spAutoFit/>
          </a:bodyPr>
          <a:lstStyle/>
          <a:p>
            <a:pPr algn="ctr"/>
            <a:r>
              <a:rPr lang="en-US" sz="1400" dirty="0">
                <a:latin typeface="+mj-lt"/>
              </a:rPr>
              <a:t>API LAYER (REST/JSON)</a:t>
            </a:r>
          </a:p>
        </p:txBody>
      </p:sp>
      <p:sp>
        <p:nvSpPr>
          <p:cNvPr id="4" name="Rectangle 3"/>
          <p:cNvSpPr/>
          <p:nvPr/>
        </p:nvSpPr>
        <p:spPr>
          <a:xfrm>
            <a:off x="1952511" y="3468570"/>
            <a:ext cx="1788018" cy="253916"/>
          </a:xfrm>
          <a:prstGeom prst="rect">
            <a:avLst/>
          </a:prstGeom>
        </p:spPr>
        <p:txBody>
          <a:bodyPr wrap="square">
            <a:spAutoFit/>
          </a:bodyPr>
          <a:lstStyle/>
          <a:p>
            <a:pPr algn="ctr"/>
            <a:r>
              <a:rPr lang="en-US" sz="1050" dirty="0">
                <a:solidFill>
                  <a:srgbClr val="000000"/>
                </a:solidFill>
              </a:rPr>
              <a:t>STREAMING </a:t>
            </a:r>
          </a:p>
        </p:txBody>
      </p:sp>
      <p:sp>
        <p:nvSpPr>
          <p:cNvPr id="9" name="Rectangle 8"/>
          <p:cNvSpPr/>
          <p:nvPr/>
        </p:nvSpPr>
        <p:spPr>
          <a:xfrm>
            <a:off x="5451972" y="3437357"/>
            <a:ext cx="1561301" cy="261610"/>
          </a:xfrm>
          <a:prstGeom prst="rect">
            <a:avLst/>
          </a:prstGeom>
        </p:spPr>
        <p:txBody>
          <a:bodyPr wrap="square">
            <a:spAutoFit/>
          </a:bodyPr>
          <a:lstStyle/>
          <a:p>
            <a:pPr algn="ctr"/>
            <a:r>
              <a:rPr lang="en-US" sz="1050" dirty="0">
                <a:solidFill>
                  <a:srgbClr val="000000"/>
                </a:solidFill>
              </a:rPr>
              <a:t>SCHEDULED</a:t>
            </a:r>
          </a:p>
        </p:txBody>
      </p:sp>
      <p:sp>
        <p:nvSpPr>
          <p:cNvPr id="12" name="Rectangle 11"/>
          <p:cNvSpPr/>
          <p:nvPr/>
        </p:nvSpPr>
        <p:spPr>
          <a:xfrm>
            <a:off x="4588539" y="5306573"/>
            <a:ext cx="944865" cy="276999"/>
          </a:xfrm>
          <a:prstGeom prst="rect">
            <a:avLst/>
          </a:prstGeom>
        </p:spPr>
        <p:txBody>
          <a:bodyPr wrap="none">
            <a:spAutoFit/>
          </a:bodyPr>
          <a:lstStyle/>
          <a:p>
            <a:pPr algn="ctr"/>
            <a:r>
              <a:rPr lang="en-US" sz="1200" dirty="0"/>
              <a:t>STREAMING</a:t>
            </a:r>
          </a:p>
        </p:txBody>
      </p:sp>
      <p:sp>
        <p:nvSpPr>
          <p:cNvPr id="56" name="Rounded Rectangle 55"/>
          <p:cNvSpPr/>
          <p:nvPr/>
        </p:nvSpPr>
        <p:spPr>
          <a:xfrm>
            <a:off x="7631434" y="5572647"/>
            <a:ext cx="1202196" cy="395214"/>
          </a:xfrm>
          <a:prstGeom prst="roundRect">
            <a:avLst/>
          </a:prstGeom>
          <a:solidFill>
            <a:schemeClr val="accent1">
              <a:lumMod val="20000"/>
              <a:lumOff val="80000"/>
            </a:schemeClr>
          </a:solidFill>
          <a:ln w="3175" cap="flat" cmpd="sng" algn="ctr">
            <a:no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a:solidFill>
                  <a:srgbClr val="000000"/>
                </a:solidFill>
                <a:latin typeface="+mj-lt"/>
              </a:rPr>
              <a:t>Informatica/Talend/Other?</a:t>
            </a:r>
          </a:p>
        </p:txBody>
      </p:sp>
      <p:sp>
        <p:nvSpPr>
          <p:cNvPr id="57" name="Rounded Rectangle 56"/>
          <p:cNvSpPr/>
          <p:nvPr/>
        </p:nvSpPr>
        <p:spPr>
          <a:xfrm>
            <a:off x="4417012" y="5594546"/>
            <a:ext cx="1202196" cy="383933"/>
          </a:xfrm>
          <a:prstGeom prst="roundRect">
            <a:avLst/>
          </a:prstGeom>
          <a:solidFill>
            <a:schemeClr val="accent1">
              <a:lumMod val="20000"/>
              <a:lumOff val="80000"/>
            </a:schemeClr>
          </a:solidFill>
          <a:ln w="3175" cap="flat" cmpd="sng" algn="ctr">
            <a:no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solidFill>
                <a:srgbClr val="000000"/>
              </a:solidFill>
              <a:latin typeface="+mj-lt"/>
            </a:endParaRPr>
          </a:p>
          <a:p>
            <a:pPr algn="ctr"/>
            <a:endParaRPr lang="en-US" sz="1400" dirty="0">
              <a:solidFill>
                <a:srgbClr val="000000"/>
              </a:solidFill>
              <a:latin typeface="+mj-lt"/>
            </a:endParaRPr>
          </a:p>
        </p:txBody>
      </p:sp>
      <p:pic>
        <p:nvPicPr>
          <p:cNvPr id="3" name="Picture 2"/>
          <p:cNvPicPr>
            <a:picLocks noChangeAspect="1"/>
          </p:cNvPicPr>
          <p:nvPr/>
        </p:nvPicPr>
        <p:blipFill>
          <a:blip r:embed="rId15"/>
          <a:stretch>
            <a:fillRect/>
          </a:stretch>
        </p:blipFill>
        <p:spPr>
          <a:xfrm>
            <a:off x="4603684" y="5604309"/>
            <a:ext cx="805095" cy="423191"/>
          </a:xfrm>
          <a:prstGeom prst="rect">
            <a:avLst/>
          </a:prstGeom>
        </p:spPr>
      </p:pic>
      <p:sp>
        <p:nvSpPr>
          <p:cNvPr id="13" name="Rectangle 12"/>
          <p:cNvSpPr/>
          <p:nvPr/>
        </p:nvSpPr>
        <p:spPr>
          <a:xfrm>
            <a:off x="7915574" y="5287163"/>
            <a:ext cx="629852" cy="276999"/>
          </a:xfrm>
          <a:prstGeom prst="rect">
            <a:avLst/>
          </a:prstGeom>
        </p:spPr>
        <p:txBody>
          <a:bodyPr wrap="none">
            <a:spAutoFit/>
          </a:bodyPr>
          <a:lstStyle/>
          <a:p>
            <a:r>
              <a:rPr lang="en-US" sz="1200" dirty="0"/>
              <a:t>BATCH </a:t>
            </a:r>
          </a:p>
        </p:txBody>
      </p:sp>
      <p:pic>
        <p:nvPicPr>
          <p:cNvPr id="16" name="Picture 15" descr="Screen Shot 2015-10-12 at 12.30.04 PM.png"/>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7373364" y="4733770"/>
            <a:ext cx="1992549" cy="388639"/>
          </a:xfrm>
          <a:prstGeom prst="rect">
            <a:avLst/>
          </a:prstGeom>
        </p:spPr>
      </p:pic>
      <p:pic>
        <p:nvPicPr>
          <p:cNvPr id="35" name="Picture 34" descr="Screen Shot 2015-10-12 at 2.22.59 PM.png"/>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2149871" y="3996006"/>
            <a:ext cx="682097" cy="287725"/>
          </a:xfrm>
          <a:prstGeom prst="rect">
            <a:avLst/>
          </a:prstGeom>
        </p:spPr>
      </p:pic>
      <p:pic>
        <p:nvPicPr>
          <p:cNvPr id="36" name="Picture 35"/>
          <p:cNvPicPr>
            <a:picLocks noChangeAspect="1"/>
          </p:cNvPicPr>
          <p:nvPr/>
        </p:nvPicPr>
        <p:blipFill>
          <a:blip r:embed="rId18"/>
          <a:stretch>
            <a:fillRect/>
          </a:stretch>
        </p:blipFill>
        <p:spPr>
          <a:xfrm>
            <a:off x="2867510" y="4009549"/>
            <a:ext cx="578374" cy="274182"/>
          </a:xfrm>
          <a:prstGeom prst="rect">
            <a:avLst/>
          </a:prstGeom>
        </p:spPr>
      </p:pic>
      <p:sp>
        <p:nvSpPr>
          <p:cNvPr id="81" name="Rectangle 80"/>
          <p:cNvSpPr/>
          <p:nvPr/>
        </p:nvSpPr>
        <p:spPr>
          <a:xfrm>
            <a:off x="4608411" y="1291783"/>
            <a:ext cx="902811" cy="400110"/>
          </a:xfrm>
          <a:prstGeom prst="rect">
            <a:avLst/>
          </a:prstGeom>
          <a:solidFill>
            <a:schemeClr val="bg1"/>
          </a:solidFill>
        </p:spPr>
        <p:txBody>
          <a:bodyPr wrap="none">
            <a:spAutoFit/>
          </a:bodyPr>
          <a:lstStyle/>
          <a:p>
            <a:r>
              <a:rPr lang="en-US" sz="1000" dirty="0">
                <a:solidFill>
                  <a:srgbClr val="000000"/>
                </a:solidFill>
                <a:latin typeface="+mj-lt"/>
              </a:rPr>
              <a:t>Tableau/Qlik/</a:t>
            </a:r>
          </a:p>
          <a:p>
            <a:r>
              <a:rPr lang="en-US" sz="1000" dirty="0">
                <a:solidFill>
                  <a:srgbClr val="000000"/>
                </a:solidFill>
                <a:latin typeface="+mj-lt"/>
              </a:rPr>
              <a:t>DreamUp/etc</a:t>
            </a:r>
          </a:p>
        </p:txBody>
      </p:sp>
      <p:sp>
        <p:nvSpPr>
          <p:cNvPr id="122" name="Rounded Rectangle 121"/>
          <p:cNvSpPr/>
          <p:nvPr/>
        </p:nvSpPr>
        <p:spPr>
          <a:xfrm>
            <a:off x="3763360" y="3479067"/>
            <a:ext cx="1546231" cy="868119"/>
          </a:xfrm>
          <a:prstGeom prst="roundRect">
            <a:avLst/>
          </a:prstGeom>
          <a:solidFill>
            <a:schemeClr val="accent1">
              <a:lumMod val="20000"/>
              <a:lumOff val="80000"/>
            </a:schemeClr>
          </a:solidFill>
          <a:ln w="3175" cap="flat" cmpd="sng" algn="ctr">
            <a:no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solidFill>
                <a:srgbClr val="000000"/>
              </a:solidFill>
              <a:latin typeface="+mj-lt"/>
            </a:endParaRPr>
          </a:p>
          <a:p>
            <a:pPr algn="ctr"/>
            <a:endParaRPr lang="en-US" sz="1400" dirty="0">
              <a:solidFill>
                <a:srgbClr val="000000"/>
              </a:solidFill>
              <a:latin typeface="+mj-lt"/>
            </a:endParaRPr>
          </a:p>
        </p:txBody>
      </p:sp>
      <p:sp>
        <p:nvSpPr>
          <p:cNvPr id="123" name="Rectangle 122"/>
          <p:cNvSpPr/>
          <p:nvPr/>
        </p:nvSpPr>
        <p:spPr>
          <a:xfrm>
            <a:off x="3840073" y="3458074"/>
            <a:ext cx="1420951" cy="253916"/>
          </a:xfrm>
          <a:prstGeom prst="rect">
            <a:avLst/>
          </a:prstGeom>
        </p:spPr>
        <p:txBody>
          <a:bodyPr wrap="square">
            <a:spAutoFit/>
          </a:bodyPr>
          <a:lstStyle/>
          <a:p>
            <a:pPr algn="ctr"/>
            <a:r>
              <a:rPr lang="en-US" sz="1050" dirty="0">
                <a:solidFill>
                  <a:srgbClr val="000000"/>
                </a:solidFill>
              </a:rPr>
              <a:t>ON-DEMAND</a:t>
            </a:r>
          </a:p>
        </p:txBody>
      </p:sp>
      <p:pic>
        <p:nvPicPr>
          <p:cNvPr id="129" name="Picture 128"/>
          <p:cNvPicPr>
            <a:picLocks noChangeAspect="1"/>
          </p:cNvPicPr>
          <p:nvPr/>
        </p:nvPicPr>
        <p:blipFill>
          <a:blip r:embed="rId19"/>
          <a:stretch>
            <a:fillRect/>
          </a:stretch>
        </p:blipFill>
        <p:spPr>
          <a:xfrm>
            <a:off x="4500214" y="3995555"/>
            <a:ext cx="736489" cy="274182"/>
          </a:xfrm>
          <a:prstGeom prst="rect">
            <a:avLst/>
          </a:prstGeom>
        </p:spPr>
      </p:pic>
      <p:sp>
        <p:nvSpPr>
          <p:cNvPr id="163" name="Rounded Rectangle 162"/>
          <p:cNvSpPr/>
          <p:nvPr/>
        </p:nvSpPr>
        <p:spPr>
          <a:xfrm>
            <a:off x="2002886" y="2492886"/>
            <a:ext cx="704389" cy="401622"/>
          </a:xfrm>
          <a:prstGeom prst="roundRect">
            <a:avLst/>
          </a:prstGeom>
          <a:solidFill>
            <a:schemeClr val="bg1">
              <a:lumMod val="85000"/>
              <a:alpha val="60000"/>
            </a:schemeClr>
          </a:solidFill>
          <a:ln w="3175" cap="flat" cmpd="sng" algn="ctr">
            <a:no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latin typeface="+mj-lt"/>
            </a:endParaRPr>
          </a:p>
        </p:txBody>
      </p:sp>
      <p:sp>
        <p:nvSpPr>
          <p:cNvPr id="164" name="Rectangle 163"/>
          <p:cNvSpPr/>
          <p:nvPr/>
        </p:nvSpPr>
        <p:spPr>
          <a:xfrm>
            <a:off x="2047323" y="2474285"/>
            <a:ext cx="607859" cy="461665"/>
          </a:xfrm>
          <a:prstGeom prst="rect">
            <a:avLst/>
          </a:prstGeom>
        </p:spPr>
        <p:txBody>
          <a:bodyPr wrap="none">
            <a:spAutoFit/>
          </a:bodyPr>
          <a:lstStyle/>
          <a:p>
            <a:pPr algn="ctr"/>
            <a:r>
              <a:rPr lang="en-US" sz="1200" dirty="0">
                <a:latin typeface="+mj-lt"/>
              </a:rPr>
              <a:t>ODBC/</a:t>
            </a:r>
          </a:p>
          <a:p>
            <a:pPr algn="ctr"/>
            <a:r>
              <a:rPr lang="en-US" sz="1200" dirty="0">
                <a:latin typeface="+mj-lt"/>
              </a:rPr>
              <a:t>JDBC</a:t>
            </a:r>
          </a:p>
        </p:txBody>
      </p:sp>
      <p:sp>
        <p:nvSpPr>
          <p:cNvPr id="166" name="Rectangle 165"/>
          <p:cNvSpPr/>
          <p:nvPr/>
        </p:nvSpPr>
        <p:spPr>
          <a:xfrm>
            <a:off x="7270548" y="3114784"/>
            <a:ext cx="1561301" cy="307777"/>
          </a:xfrm>
          <a:prstGeom prst="rect">
            <a:avLst/>
          </a:prstGeom>
        </p:spPr>
        <p:txBody>
          <a:bodyPr wrap="square">
            <a:spAutoFit/>
          </a:bodyPr>
          <a:lstStyle/>
          <a:p>
            <a:pPr algn="ctr"/>
            <a:r>
              <a:rPr lang="en-US" sz="1400" dirty="0">
                <a:solidFill>
                  <a:srgbClr val="000000"/>
                </a:solidFill>
              </a:rPr>
              <a:t>SQL LAYER</a:t>
            </a:r>
          </a:p>
        </p:txBody>
      </p:sp>
      <p:pic>
        <p:nvPicPr>
          <p:cNvPr id="168" name="Picture 167"/>
          <p:cNvPicPr>
            <a:picLocks noChangeAspect="1"/>
          </p:cNvPicPr>
          <p:nvPr/>
        </p:nvPicPr>
        <p:blipFill>
          <a:blip r:embed="rId18"/>
          <a:stretch>
            <a:fillRect/>
          </a:stretch>
        </p:blipFill>
        <p:spPr>
          <a:xfrm>
            <a:off x="3852716" y="3995555"/>
            <a:ext cx="578374" cy="274182"/>
          </a:xfrm>
          <a:prstGeom prst="rect">
            <a:avLst/>
          </a:prstGeom>
        </p:spPr>
      </p:pic>
      <p:pic>
        <p:nvPicPr>
          <p:cNvPr id="169" name="Picture 168"/>
          <p:cNvPicPr>
            <a:picLocks noChangeAspect="1"/>
          </p:cNvPicPr>
          <p:nvPr/>
        </p:nvPicPr>
        <p:blipFill>
          <a:blip r:embed="rId19"/>
          <a:stretch>
            <a:fillRect/>
          </a:stretch>
        </p:blipFill>
        <p:spPr>
          <a:xfrm>
            <a:off x="6202304" y="3996723"/>
            <a:ext cx="736489" cy="274182"/>
          </a:xfrm>
          <a:prstGeom prst="rect">
            <a:avLst/>
          </a:prstGeom>
        </p:spPr>
      </p:pic>
      <p:pic>
        <p:nvPicPr>
          <p:cNvPr id="170" name="Picture 169"/>
          <p:cNvPicPr>
            <a:picLocks noChangeAspect="1"/>
          </p:cNvPicPr>
          <p:nvPr/>
        </p:nvPicPr>
        <p:blipFill>
          <a:blip r:embed="rId18"/>
          <a:stretch>
            <a:fillRect/>
          </a:stretch>
        </p:blipFill>
        <p:spPr>
          <a:xfrm>
            <a:off x="5554806" y="3996723"/>
            <a:ext cx="578374" cy="274182"/>
          </a:xfrm>
          <a:prstGeom prst="rect">
            <a:avLst/>
          </a:prstGeom>
        </p:spPr>
      </p:pic>
      <p:sp>
        <p:nvSpPr>
          <p:cNvPr id="172" name="Rounded Rectangle 171"/>
          <p:cNvSpPr/>
          <p:nvPr/>
        </p:nvSpPr>
        <p:spPr>
          <a:xfrm>
            <a:off x="7388630" y="3451345"/>
            <a:ext cx="1230988" cy="876934"/>
          </a:xfrm>
          <a:prstGeom prst="roundRect">
            <a:avLst/>
          </a:prstGeom>
          <a:solidFill>
            <a:schemeClr val="accent1">
              <a:lumMod val="20000"/>
              <a:lumOff val="80000"/>
            </a:schemeClr>
          </a:solidFill>
          <a:ln w="3175" cap="flat" cmpd="sng" algn="ctr">
            <a:no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solidFill>
                <a:srgbClr val="000000"/>
              </a:solidFill>
              <a:latin typeface="+mj-lt"/>
            </a:endParaRPr>
          </a:p>
          <a:p>
            <a:pPr algn="ctr"/>
            <a:endParaRPr lang="en-US" sz="1400" dirty="0">
              <a:solidFill>
                <a:srgbClr val="000000"/>
              </a:solidFill>
              <a:latin typeface="+mj-lt"/>
            </a:endParaRPr>
          </a:p>
          <a:p>
            <a:pPr algn="ctr"/>
            <a:endParaRPr lang="en-US" sz="1400" dirty="0">
              <a:solidFill>
                <a:srgbClr val="000000"/>
              </a:solidFill>
              <a:latin typeface="+mj-lt"/>
            </a:endParaRPr>
          </a:p>
        </p:txBody>
      </p:sp>
      <p:pic>
        <p:nvPicPr>
          <p:cNvPr id="175" name="Picture 174"/>
          <p:cNvPicPr>
            <a:picLocks noChangeAspect="1"/>
          </p:cNvPicPr>
          <p:nvPr/>
        </p:nvPicPr>
        <p:blipFill>
          <a:blip r:embed="rId19"/>
          <a:stretch>
            <a:fillRect/>
          </a:stretch>
        </p:blipFill>
        <p:spPr>
          <a:xfrm>
            <a:off x="7629187" y="3772643"/>
            <a:ext cx="736489" cy="274182"/>
          </a:xfrm>
          <a:prstGeom prst="rect">
            <a:avLst/>
          </a:prstGeom>
        </p:spPr>
      </p:pic>
      <p:sp>
        <p:nvSpPr>
          <p:cNvPr id="182" name="Rounded Rectangle 181"/>
          <p:cNvSpPr/>
          <p:nvPr/>
        </p:nvSpPr>
        <p:spPr>
          <a:xfrm>
            <a:off x="8862467" y="3151771"/>
            <a:ext cx="1248407" cy="1349536"/>
          </a:xfrm>
          <a:prstGeom prst="roundRect">
            <a:avLst/>
          </a:prstGeom>
          <a:solidFill>
            <a:schemeClr val="bg1">
              <a:lumMod val="85000"/>
              <a:alpha val="60000"/>
            </a:schemeClr>
          </a:solidFill>
          <a:ln w="3175" cap="flat" cmpd="sng" algn="ctr">
            <a:no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latin typeface="+mj-lt"/>
            </a:endParaRPr>
          </a:p>
        </p:txBody>
      </p:sp>
      <p:sp>
        <p:nvSpPr>
          <p:cNvPr id="183" name="Rectangle 182"/>
          <p:cNvSpPr/>
          <p:nvPr/>
        </p:nvSpPr>
        <p:spPr>
          <a:xfrm>
            <a:off x="8691652" y="3114785"/>
            <a:ext cx="1561301" cy="307777"/>
          </a:xfrm>
          <a:prstGeom prst="rect">
            <a:avLst/>
          </a:prstGeom>
        </p:spPr>
        <p:txBody>
          <a:bodyPr wrap="square">
            <a:spAutoFit/>
          </a:bodyPr>
          <a:lstStyle/>
          <a:p>
            <a:pPr algn="ctr"/>
            <a:r>
              <a:rPr lang="en-US" sz="1400" dirty="0">
                <a:solidFill>
                  <a:srgbClr val="000000"/>
                </a:solidFill>
              </a:rPr>
              <a:t>SEARCH</a:t>
            </a:r>
          </a:p>
        </p:txBody>
      </p:sp>
      <p:sp>
        <p:nvSpPr>
          <p:cNvPr id="187" name="Rounded Rectangle 186"/>
          <p:cNvSpPr/>
          <p:nvPr/>
        </p:nvSpPr>
        <p:spPr>
          <a:xfrm>
            <a:off x="9013364" y="3463675"/>
            <a:ext cx="977031" cy="876934"/>
          </a:xfrm>
          <a:prstGeom prst="roundRect">
            <a:avLst/>
          </a:prstGeom>
          <a:solidFill>
            <a:schemeClr val="accent1">
              <a:lumMod val="20000"/>
              <a:lumOff val="80000"/>
            </a:schemeClr>
          </a:solidFill>
          <a:ln w="3175" cap="flat" cmpd="sng" algn="ctr">
            <a:no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solidFill>
                <a:srgbClr val="000000"/>
              </a:solidFill>
              <a:latin typeface="+mj-lt"/>
            </a:endParaRPr>
          </a:p>
          <a:p>
            <a:pPr algn="ctr"/>
            <a:endParaRPr lang="en-US" sz="1400" dirty="0">
              <a:solidFill>
                <a:srgbClr val="000000"/>
              </a:solidFill>
              <a:latin typeface="+mj-lt"/>
            </a:endParaRPr>
          </a:p>
          <a:p>
            <a:pPr algn="ctr"/>
            <a:endParaRPr lang="en-US" sz="1400" dirty="0">
              <a:solidFill>
                <a:srgbClr val="000000"/>
              </a:solidFill>
              <a:latin typeface="+mj-lt"/>
            </a:endParaRPr>
          </a:p>
        </p:txBody>
      </p:sp>
      <p:sp>
        <p:nvSpPr>
          <p:cNvPr id="88" name="Rounded Rectangle 87"/>
          <p:cNvSpPr/>
          <p:nvPr/>
        </p:nvSpPr>
        <p:spPr>
          <a:xfrm>
            <a:off x="6241318" y="778158"/>
            <a:ext cx="1674256" cy="1443644"/>
          </a:xfrm>
          <a:prstGeom prst="roundRect">
            <a:avLst/>
          </a:prstGeom>
          <a:solidFill>
            <a:schemeClr val="bg1">
              <a:lumMod val="85000"/>
              <a:alpha val="60000"/>
            </a:schemeClr>
          </a:solidFill>
          <a:ln w="3175" cap="flat" cmpd="sng" algn="ctr">
            <a:no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solidFill>
                <a:prstClr val="white"/>
              </a:solidFill>
              <a:latin typeface="+mj-lt"/>
            </a:endParaRPr>
          </a:p>
        </p:txBody>
      </p:sp>
      <p:sp>
        <p:nvSpPr>
          <p:cNvPr id="98" name="Rectangle 97"/>
          <p:cNvSpPr/>
          <p:nvPr/>
        </p:nvSpPr>
        <p:spPr>
          <a:xfrm>
            <a:off x="6417199" y="830119"/>
            <a:ext cx="1388502" cy="461665"/>
          </a:xfrm>
          <a:prstGeom prst="rect">
            <a:avLst/>
          </a:prstGeom>
        </p:spPr>
        <p:txBody>
          <a:bodyPr wrap="square">
            <a:spAutoFit/>
          </a:bodyPr>
          <a:lstStyle/>
          <a:p>
            <a:pPr algn="ctr"/>
            <a:r>
              <a:rPr lang="en-US" sz="1200" dirty="0">
                <a:latin typeface="+mj-lt"/>
              </a:rPr>
              <a:t>ADVANCED ANALYTICS </a:t>
            </a:r>
          </a:p>
        </p:txBody>
      </p:sp>
      <p:pic>
        <p:nvPicPr>
          <p:cNvPr id="18" name="Picture 17"/>
          <p:cNvPicPr>
            <a:picLocks noChangeAspect="1"/>
          </p:cNvPicPr>
          <p:nvPr/>
        </p:nvPicPr>
        <p:blipFill>
          <a:blip r:embed="rId20"/>
          <a:stretch>
            <a:fillRect/>
          </a:stretch>
        </p:blipFill>
        <p:spPr>
          <a:xfrm>
            <a:off x="2145635" y="3698967"/>
            <a:ext cx="767849" cy="273069"/>
          </a:xfrm>
          <a:prstGeom prst="rect">
            <a:avLst/>
          </a:prstGeom>
        </p:spPr>
      </p:pic>
      <p:pic>
        <p:nvPicPr>
          <p:cNvPr id="92" name="Picture 91"/>
          <p:cNvPicPr>
            <a:picLocks noChangeAspect="1"/>
          </p:cNvPicPr>
          <p:nvPr/>
        </p:nvPicPr>
        <p:blipFill>
          <a:blip r:embed="rId20"/>
          <a:stretch>
            <a:fillRect/>
          </a:stretch>
        </p:blipFill>
        <p:spPr>
          <a:xfrm>
            <a:off x="5550148" y="3681181"/>
            <a:ext cx="757279" cy="269310"/>
          </a:xfrm>
          <a:prstGeom prst="rect">
            <a:avLst/>
          </a:prstGeom>
        </p:spPr>
      </p:pic>
      <p:pic>
        <p:nvPicPr>
          <p:cNvPr id="95" name="Picture 94"/>
          <p:cNvPicPr>
            <a:picLocks noChangeAspect="1"/>
          </p:cNvPicPr>
          <p:nvPr/>
        </p:nvPicPr>
        <p:blipFill>
          <a:blip r:embed="rId20"/>
          <a:stretch>
            <a:fillRect/>
          </a:stretch>
        </p:blipFill>
        <p:spPr>
          <a:xfrm>
            <a:off x="3870410" y="3692167"/>
            <a:ext cx="767849" cy="273069"/>
          </a:xfrm>
          <a:prstGeom prst="rect">
            <a:avLst/>
          </a:prstGeom>
        </p:spPr>
      </p:pic>
      <p:pic>
        <p:nvPicPr>
          <p:cNvPr id="101" name="Picture 100"/>
          <p:cNvPicPr>
            <a:picLocks noChangeAspect="1"/>
          </p:cNvPicPr>
          <p:nvPr/>
        </p:nvPicPr>
        <p:blipFill>
          <a:blip r:embed="rId20"/>
          <a:stretch>
            <a:fillRect/>
          </a:stretch>
        </p:blipFill>
        <p:spPr>
          <a:xfrm>
            <a:off x="9134371" y="3696611"/>
            <a:ext cx="767849" cy="386438"/>
          </a:xfrm>
          <a:prstGeom prst="rect">
            <a:avLst/>
          </a:prstGeom>
        </p:spPr>
      </p:pic>
      <p:sp>
        <p:nvSpPr>
          <p:cNvPr id="109" name="Rectangle 108"/>
          <p:cNvSpPr/>
          <p:nvPr/>
        </p:nvSpPr>
        <p:spPr>
          <a:xfrm>
            <a:off x="2731748" y="1244026"/>
            <a:ext cx="395811" cy="246221"/>
          </a:xfrm>
          <a:prstGeom prst="rect">
            <a:avLst/>
          </a:prstGeom>
          <a:solidFill>
            <a:schemeClr val="bg1"/>
          </a:solidFill>
        </p:spPr>
        <p:txBody>
          <a:bodyPr wrap="none">
            <a:spAutoFit/>
          </a:bodyPr>
          <a:lstStyle/>
          <a:p>
            <a:pPr algn="ctr"/>
            <a:r>
              <a:rPr lang="en-US" sz="1000" dirty="0">
                <a:solidFill>
                  <a:srgbClr val="000000"/>
                </a:solidFill>
                <a:latin typeface="+mj-lt"/>
              </a:rPr>
              <a:t>TBD</a:t>
            </a:r>
          </a:p>
        </p:txBody>
      </p:sp>
      <p:pic>
        <p:nvPicPr>
          <p:cNvPr id="102" name="Picture 101"/>
          <p:cNvPicPr>
            <a:picLocks noChangeAspect="1"/>
          </p:cNvPicPr>
          <p:nvPr/>
        </p:nvPicPr>
        <p:blipFill>
          <a:blip r:embed="rId18"/>
          <a:stretch>
            <a:fillRect/>
          </a:stretch>
        </p:blipFill>
        <p:spPr>
          <a:xfrm>
            <a:off x="6736395" y="1790295"/>
            <a:ext cx="700451" cy="332053"/>
          </a:xfrm>
          <a:prstGeom prst="rect">
            <a:avLst/>
          </a:prstGeom>
        </p:spPr>
      </p:pic>
      <p:pic>
        <p:nvPicPr>
          <p:cNvPr id="85" name="Picture 84"/>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2902524" y="3706071"/>
            <a:ext cx="677506" cy="265966"/>
          </a:xfrm>
          <a:prstGeom prst="rect">
            <a:avLst/>
          </a:prstGeom>
        </p:spPr>
      </p:pic>
      <p:pic>
        <p:nvPicPr>
          <p:cNvPr id="86" name="Picture 85"/>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4613215" y="3706593"/>
            <a:ext cx="621288" cy="243897"/>
          </a:xfrm>
          <a:prstGeom prst="rect">
            <a:avLst/>
          </a:prstGeom>
        </p:spPr>
      </p:pic>
      <p:pic>
        <p:nvPicPr>
          <p:cNvPr id="89" name="Picture 88"/>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6713540" y="1343745"/>
            <a:ext cx="799456" cy="313840"/>
          </a:xfrm>
          <a:prstGeom prst="rect">
            <a:avLst/>
          </a:prstGeom>
        </p:spPr>
      </p:pic>
      <p:pic>
        <p:nvPicPr>
          <p:cNvPr id="91" name="Picture 90"/>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6326487" y="3695350"/>
            <a:ext cx="621288" cy="243897"/>
          </a:xfrm>
          <a:prstGeom prst="rect">
            <a:avLst/>
          </a:prstGeom>
        </p:spPr>
      </p:pic>
      <p:sp>
        <p:nvSpPr>
          <p:cNvPr id="94" name="Rounded Rectangle 93"/>
          <p:cNvSpPr/>
          <p:nvPr/>
        </p:nvSpPr>
        <p:spPr>
          <a:xfrm>
            <a:off x="9392487" y="4646347"/>
            <a:ext cx="597908" cy="556525"/>
          </a:xfrm>
          <a:prstGeom prst="roundRect">
            <a:avLst/>
          </a:prstGeom>
          <a:solidFill>
            <a:schemeClr val="accent2">
              <a:lumMod val="40000"/>
              <a:lumOff val="60000"/>
              <a:alpha val="60000"/>
            </a:schemeClr>
          </a:solidFill>
          <a:ln w="3175" cap="flat" cmpd="sng" algn="ctr">
            <a:no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latin typeface="+mj-lt"/>
            </a:endParaRPr>
          </a:p>
        </p:txBody>
      </p:sp>
      <p:sp>
        <p:nvSpPr>
          <p:cNvPr id="97" name="TextBox 96"/>
          <p:cNvSpPr txBox="1"/>
          <p:nvPr/>
        </p:nvSpPr>
        <p:spPr>
          <a:xfrm>
            <a:off x="9392487" y="4622680"/>
            <a:ext cx="577401" cy="276999"/>
          </a:xfrm>
          <a:prstGeom prst="rect">
            <a:avLst/>
          </a:prstGeom>
        </p:spPr>
        <p:txBody>
          <a:bodyPr wrap="none">
            <a:spAutoFit/>
          </a:bodyPr>
          <a:lstStyle>
            <a:defPPr>
              <a:defRPr lang="en-US"/>
            </a:defPPr>
            <a:lvl1pPr algn="ctr">
              <a:defRPr sz="1200">
                <a:latin typeface="+mj-lt"/>
              </a:defRPr>
            </a:lvl1pPr>
          </a:lstStyle>
          <a:p>
            <a:r>
              <a:rPr lang="en-US" dirty="0"/>
              <a:t>FiloDB</a:t>
            </a:r>
          </a:p>
        </p:txBody>
      </p:sp>
    </p:spTree>
    <p:extLst>
      <p:ext uri="{BB962C8B-B14F-4D97-AF65-F5344CB8AC3E}">
        <p14:creationId xmlns:p14="http://schemas.microsoft.com/office/powerpoint/2010/main" val="6062208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Rounded Rectangle 118"/>
          <p:cNvSpPr/>
          <p:nvPr/>
        </p:nvSpPr>
        <p:spPr>
          <a:xfrm>
            <a:off x="1701800" y="4214510"/>
            <a:ext cx="7978188" cy="2262489"/>
          </a:xfrm>
          <a:prstGeom prst="roundRect">
            <a:avLst/>
          </a:prstGeom>
          <a:solidFill>
            <a:schemeClr val="bg1">
              <a:lumMod val="85000"/>
              <a:alpha val="60000"/>
            </a:schemeClr>
          </a:solidFill>
          <a:ln w="3175" cap="flat" cmpd="sng" algn="ctr">
            <a:no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latin typeface="+mj-lt"/>
            </a:endParaRPr>
          </a:p>
        </p:txBody>
      </p:sp>
      <p:sp>
        <p:nvSpPr>
          <p:cNvPr id="80" name="Can 79"/>
          <p:cNvSpPr/>
          <p:nvPr/>
        </p:nvSpPr>
        <p:spPr>
          <a:xfrm>
            <a:off x="5321108" y="4840554"/>
            <a:ext cx="320040" cy="450129"/>
          </a:xfrm>
          <a:prstGeom prst="can">
            <a:avLst/>
          </a:prstGeom>
          <a:solidFill>
            <a:srgbClr val="1EA7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Can 80"/>
          <p:cNvSpPr/>
          <p:nvPr/>
        </p:nvSpPr>
        <p:spPr>
          <a:xfrm>
            <a:off x="5640142" y="4774787"/>
            <a:ext cx="320040" cy="450129"/>
          </a:xfrm>
          <a:prstGeom prst="can">
            <a:avLst/>
          </a:prstGeom>
          <a:solidFill>
            <a:srgbClr val="1EA7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Can 81"/>
          <p:cNvSpPr/>
          <p:nvPr/>
        </p:nvSpPr>
        <p:spPr>
          <a:xfrm>
            <a:off x="5953800" y="4849718"/>
            <a:ext cx="320040" cy="450129"/>
          </a:xfrm>
          <a:prstGeom prst="can">
            <a:avLst/>
          </a:prstGeom>
          <a:solidFill>
            <a:srgbClr val="1EA7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Can 82"/>
          <p:cNvSpPr/>
          <p:nvPr/>
        </p:nvSpPr>
        <p:spPr>
          <a:xfrm>
            <a:off x="6270824" y="4924785"/>
            <a:ext cx="320040" cy="450129"/>
          </a:xfrm>
          <a:prstGeom prst="can">
            <a:avLst/>
          </a:prstGeom>
          <a:solidFill>
            <a:srgbClr val="1EA7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Can 78"/>
          <p:cNvSpPr/>
          <p:nvPr/>
        </p:nvSpPr>
        <p:spPr>
          <a:xfrm>
            <a:off x="5008255" y="4924784"/>
            <a:ext cx="320040" cy="450129"/>
          </a:xfrm>
          <a:prstGeom prst="can">
            <a:avLst/>
          </a:prstGeom>
          <a:solidFill>
            <a:srgbClr val="1EA7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Rounded Rectangle 143"/>
          <p:cNvSpPr/>
          <p:nvPr/>
        </p:nvSpPr>
        <p:spPr>
          <a:xfrm>
            <a:off x="3434529" y="1808282"/>
            <a:ext cx="1518895" cy="1172600"/>
          </a:xfrm>
          <a:prstGeom prst="roundRect">
            <a:avLst/>
          </a:prstGeom>
          <a:solidFill>
            <a:schemeClr val="bg1">
              <a:lumMod val="85000"/>
              <a:alpha val="60000"/>
            </a:schemeClr>
          </a:solidFill>
          <a:ln w="3175" cap="flat" cmpd="sng" algn="ctr">
            <a:no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latin typeface="+mj-lt"/>
            </a:endParaRPr>
          </a:p>
        </p:txBody>
      </p:sp>
      <p:sp>
        <p:nvSpPr>
          <p:cNvPr id="203" name="TextBox 202"/>
          <p:cNvSpPr txBox="1"/>
          <p:nvPr/>
        </p:nvSpPr>
        <p:spPr>
          <a:xfrm>
            <a:off x="3460370" y="2683701"/>
            <a:ext cx="642391" cy="322581"/>
          </a:xfrm>
          <a:prstGeom prst="rect">
            <a:avLst/>
          </a:prstGeom>
          <a:noFill/>
        </p:spPr>
        <p:txBody>
          <a:bodyPr wrap="square" rtlCol="0">
            <a:noAutofit/>
          </a:bodyPr>
          <a:lstStyle/>
          <a:p>
            <a:pPr algn="ctr">
              <a:spcAft>
                <a:spcPts val="600"/>
              </a:spcAft>
            </a:pPr>
            <a:r>
              <a:rPr lang="en-US" sz="1100" dirty="0">
                <a:solidFill>
                  <a:prstClr val="black">
                    <a:lumMod val="95000"/>
                    <a:lumOff val="5000"/>
                  </a:prstClr>
                </a:solidFill>
                <a:latin typeface="+mj-lt"/>
                <a:cs typeface="GE Inspira"/>
              </a:rPr>
              <a:t>Reports</a:t>
            </a:r>
          </a:p>
          <a:p>
            <a:pPr algn="ctr"/>
            <a:endParaRPr lang="en-US" sz="1100" dirty="0">
              <a:solidFill>
                <a:prstClr val="black"/>
              </a:solidFill>
              <a:latin typeface="+mj-lt"/>
              <a:cs typeface="GE Inspira"/>
            </a:endParaRPr>
          </a:p>
        </p:txBody>
      </p:sp>
      <p:sp>
        <p:nvSpPr>
          <p:cNvPr id="205" name="TextBox 204"/>
          <p:cNvSpPr txBox="1"/>
          <p:nvPr/>
        </p:nvSpPr>
        <p:spPr>
          <a:xfrm>
            <a:off x="4111742" y="2700421"/>
            <a:ext cx="892996" cy="246182"/>
          </a:xfrm>
          <a:prstGeom prst="rect">
            <a:avLst/>
          </a:prstGeom>
          <a:noFill/>
        </p:spPr>
        <p:txBody>
          <a:bodyPr wrap="square" rtlCol="0">
            <a:noAutofit/>
          </a:bodyPr>
          <a:lstStyle/>
          <a:p>
            <a:pPr algn="ctr">
              <a:spcAft>
                <a:spcPts val="600"/>
              </a:spcAft>
            </a:pPr>
            <a:r>
              <a:rPr lang="en-US" sz="1100" dirty="0">
                <a:solidFill>
                  <a:prstClr val="black">
                    <a:lumMod val="95000"/>
                    <a:lumOff val="5000"/>
                  </a:prstClr>
                </a:solidFill>
                <a:latin typeface="+mj-lt"/>
                <a:cs typeface="GE Inspira"/>
              </a:rPr>
              <a:t>Dashboards</a:t>
            </a:r>
          </a:p>
        </p:txBody>
      </p:sp>
      <p:pic>
        <p:nvPicPr>
          <p:cNvPr id="211" name="Picture 210" descr="adhoc.png"/>
          <p:cNvPicPr>
            <a:picLocks noChangeAspect="1"/>
          </p:cNvPicPr>
          <p:nvPr/>
        </p:nvPicPr>
        <p:blipFill>
          <a:blip r:embed="rId3"/>
          <a:stretch>
            <a:fillRect/>
          </a:stretch>
        </p:blipFill>
        <p:spPr>
          <a:xfrm>
            <a:off x="4391743" y="2392176"/>
            <a:ext cx="406473" cy="357697"/>
          </a:xfrm>
          <a:prstGeom prst="rect">
            <a:avLst/>
          </a:prstGeom>
          <a:solidFill>
            <a:schemeClr val="bg1">
              <a:lumMod val="95000"/>
            </a:schemeClr>
          </a:solidFill>
        </p:spPr>
      </p:pic>
      <p:pic>
        <p:nvPicPr>
          <p:cNvPr id="212" name="Picture 211" descr="reports.png"/>
          <p:cNvPicPr>
            <a:picLocks noChangeAspect="1"/>
          </p:cNvPicPr>
          <p:nvPr/>
        </p:nvPicPr>
        <p:blipFill>
          <a:blip r:embed="rId4"/>
          <a:stretch>
            <a:fillRect/>
          </a:stretch>
        </p:blipFill>
        <p:spPr>
          <a:xfrm>
            <a:off x="3678589" y="2337679"/>
            <a:ext cx="354035" cy="419253"/>
          </a:xfrm>
          <a:prstGeom prst="rect">
            <a:avLst/>
          </a:prstGeom>
          <a:solidFill>
            <a:schemeClr val="bg1">
              <a:lumMod val="95000"/>
            </a:schemeClr>
          </a:solidFill>
        </p:spPr>
      </p:pic>
      <p:sp>
        <p:nvSpPr>
          <p:cNvPr id="139" name="TextBox 138"/>
          <p:cNvSpPr txBox="1"/>
          <p:nvPr/>
        </p:nvSpPr>
        <p:spPr>
          <a:xfrm>
            <a:off x="5006080" y="4239410"/>
            <a:ext cx="1668213" cy="276999"/>
          </a:xfrm>
          <a:prstGeom prst="rect">
            <a:avLst/>
          </a:prstGeom>
        </p:spPr>
        <p:txBody>
          <a:bodyPr wrap="none">
            <a:spAutoFit/>
          </a:bodyPr>
          <a:lstStyle>
            <a:defPPr>
              <a:defRPr lang="en-US"/>
            </a:defPPr>
            <a:lvl1pPr algn="ctr">
              <a:defRPr sz="1200">
                <a:latin typeface="+mj-lt"/>
              </a:defRPr>
            </a:lvl1pPr>
          </a:lstStyle>
          <a:p>
            <a:r>
              <a:rPr lang="en-US" dirty="0"/>
              <a:t>ANALYTICAL DATASTORE</a:t>
            </a:r>
          </a:p>
        </p:txBody>
      </p:sp>
      <p:sp>
        <p:nvSpPr>
          <p:cNvPr id="11" name="Rectangle 10"/>
          <p:cNvSpPr/>
          <p:nvPr/>
        </p:nvSpPr>
        <p:spPr>
          <a:xfrm>
            <a:off x="3574478" y="1810530"/>
            <a:ext cx="1204240" cy="276999"/>
          </a:xfrm>
          <a:prstGeom prst="rect">
            <a:avLst/>
          </a:prstGeom>
        </p:spPr>
        <p:txBody>
          <a:bodyPr wrap="none">
            <a:spAutoFit/>
          </a:bodyPr>
          <a:lstStyle/>
          <a:p>
            <a:pPr algn="ctr"/>
            <a:r>
              <a:rPr lang="en-US" sz="1200" dirty="0">
                <a:latin typeface="+mj-lt"/>
              </a:rPr>
              <a:t>Data Exploration</a:t>
            </a:r>
          </a:p>
        </p:txBody>
      </p:sp>
      <p:sp>
        <p:nvSpPr>
          <p:cNvPr id="109" name="Rectangle 108"/>
          <p:cNvSpPr/>
          <p:nvPr/>
        </p:nvSpPr>
        <p:spPr>
          <a:xfrm>
            <a:off x="3724678" y="2091715"/>
            <a:ext cx="951927" cy="246221"/>
          </a:xfrm>
          <a:prstGeom prst="rect">
            <a:avLst/>
          </a:prstGeom>
          <a:solidFill>
            <a:schemeClr val="bg1"/>
          </a:solidFill>
        </p:spPr>
        <p:txBody>
          <a:bodyPr wrap="square">
            <a:spAutoFit/>
          </a:bodyPr>
          <a:lstStyle/>
          <a:p>
            <a:pPr algn="ctr"/>
            <a:r>
              <a:rPr lang="en-US" sz="1000" dirty="0">
                <a:solidFill>
                  <a:srgbClr val="000000"/>
                </a:solidFill>
                <a:latin typeface="+mj-lt"/>
              </a:rPr>
              <a:t>Power BI</a:t>
            </a:r>
          </a:p>
        </p:txBody>
      </p:sp>
      <p:sp>
        <p:nvSpPr>
          <p:cNvPr id="2" name="Can 1"/>
          <p:cNvSpPr/>
          <p:nvPr/>
        </p:nvSpPr>
        <p:spPr>
          <a:xfrm>
            <a:off x="4882954" y="5176928"/>
            <a:ext cx="320040" cy="450129"/>
          </a:xfrm>
          <a:prstGeom prst="can">
            <a:avLst/>
          </a:prstGeom>
          <a:solidFill>
            <a:srgbClr val="1EA7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Can 83"/>
          <p:cNvSpPr/>
          <p:nvPr/>
        </p:nvSpPr>
        <p:spPr>
          <a:xfrm>
            <a:off x="6343277" y="5199516"/>
            <a:ext cx="320040" cy="450129"/>
          </a:xfrm>
          <a:prstGeom prst="can">
            <a:avLst/>
          </a:prstGeom>
          <a:solidFill>
            <a:srgbClr val="1EA7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Can 86"/>
          <p:cNvSpPr/>
          <p:nvPr/>
        </p:nvSpPr>
        <p:spPr>
          <a:xfrm>
            <a:off x="5161088" y="5349755"/>
            <a:ext cx="320040" cy="450129"/>
          </a:xfrm>
          <a:prstGeom prst="can">
            <a:avLst/>
          </a:prstGeom>
          <a:solidFill>
            <a:srgbClr val="1EA7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8" name="Can 87"/>
          <p:cNvSpPr/>
          <p:nvPr/>
        </p:nvSpPr>
        <p:spPr>
          <a:xfrm>
            <a:off x="5488970" y="5374913"/>
            <a:ext cx="320040" cy="450129"/>
          </a:xfrm>
          <a:prstGeom prst="can">
            <a:avLst/>
          </a:prstGeom>
          <a:solidFill>
            <a:srgbClr val="1EA7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Can 88"/>
          <p:cNvSpPr/>
          <p:nvPr/>
        </p:nvSpPr>
        <p:spPr>
          <a:xfrm>
            <a:off x="5801532" y="5400828"/>
            <a:ext cx="320040" cy="450129"/>
          </a:xfrm>
          <a:prstGeom prst="can">
            <a:avLst/>
          </a:prstGeom>
          <a:solidFill>
            <a:srgbClr val="1EA7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Can 89"/>
          <p:cNvSpPr/>
          <p:nvPr/>
        </p:nvSpPr>
        <p:spPr>
          <a:xfrm>
            <a:off x="6118846" y="5325761"/>
            <a:ext cx="320040" cy="450129"/>
          </a:xfrm>
          <a:prstGeom prst="can">
            <a:avLst/>
          </a:prstGeom>
          <a:solidFill>
            <a:srgbClr val="1EA7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TextBox 90"/>
          <p:cNvSpPr txBox="1"/>
          <p:nvPr/>
        </p:nvSpPr>
        <p:spPr>
          <a:xfrm>
            <a:off x="6670337" y="4897702"/>
            <a:ext cx="811697" cy="646331"/>
          </a:xfrm>
          <a:prstGeom prst="rect">
            <a:avLst/>
          </a:prstGeom>
        </p:spPr>
        <p:txBody>
          <a:bodyPr wrap="none">
            <a:spAutoFit/>
          </a:bodyPr>
          <a:lstStyle>
            <a:defPPr>
              <a:defRPr lang="en-US"/>
            </a:defPPr>
            <a:lvl1pPr algn="ctr">
              <a:defRPr sz="1200">
                <a:latin typeface="+mj-lt"/>
              </a:defRPr>
            </a:lvl1pPr>
          </a:lstStyle>
          <a:p>
            <a:pPr algn="l"/>
            <a:r>
              <a:rPr lang="en-US" dirty="0">
                <a:solidFill>
                  <a:schemeClr val="accent1">
                    <a:lumMod val="75000"/>
                  </a:schemeClr>
                </a:solidFill>
              </a:rPr>
              <a:t>Cassandra</a:t>
            </a:r>
          </a:p>
          <a:p>
            <a:pPr algn="l"/>
            <a:r>
              <a:rPr lang="en-US" dirty="0">
                <a:solidFill>
                  <a:schemeClr val="accent1">
                    <a:lumMod val="75000"/>
                  </a:schemeClr>
                </a:solidFill>
              </a:rPr>
              <a:t>Spark</a:t>
            </a:r>
          </a:p>
          <a:p>
            <a:pPr algn="l"/>
            <a:r>
              <a:rPr lang="en-US" dirty="0">
                <a:solidFill>
                  <a:schemeClr val="accent1">
                    <a:lumMod val="75000"/>
                  </a:schemeClr>
                </a:solidFill>
              </a:rPr>
              <a:t>FiloDB</a:t>
            </a:r>
          </a:p>
        </p:txBody>
      </p:sp>
      <p:sp>
        <p:nvSpPr>
          <p:cNvPr id="92" name="Rounded Rectangle 91"/>
          <p:cNvSpPr/>
          <p:nvPr/>
        </p:nvSpPr>
        <p:spPr>
          <a:xfrm>
            <a:off x="1701800" y="3396191"/>
            <a:ext cx="7978188" cy="401622"/>
          </a:xfrm>
          <a:prstGeom prst="roundRect">
            <a:avLst/>
          </a:prstGeom>
          <a:solidFill>
            <a:schemeClr val="bg1">
              <a:lumMod val="85000"/>
              <a:alpha val="60000"/>
            </a:schemeClr>
          </a:solidFill>
          <a:ln w="3175" cap="flat" cmpd="sng" algn="ctr">
            <a:solidFill>
              <a:srgbClr val="FF0000"/>
            </a:solid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latin typeface="+mj-lt"/>
            </a:endParaRPr>
          </a:p>
        </p:txBody>
      </p:sp>
      <p:sp>
        <p:nvSpPr>
          <p:cNvPr id="94" name="Rectangle 93"/>
          <p:cNvSpPr/>
          <p:nvPr/>
        </p:nvSpPr>
        <p:spPr>
          <a:xfrm>
            <a:off x="4802824" y="3455236"/>
            <a:ext cx="2133790" cy="307777"/>
          </a:xfrm>
          <a:prstGeom prst="rect">
            <a:avLst/>
          </a:prstGeom>
        </p:spPr>
        <p:txBody>
          <a:bodyPr wrap="none">
            <a:spAutoFit/>
          </a:bodyPr>
          <a:lstStyle/>
          <a:p>
            <a:pPr algn="ctr"/>
            <a:r>
              <a:rPr lang="en-US" sz="1400" dirty="0">
                <a:latin typeface="+mj-lt"/>
              </a:rPr>
              <a:t>Restful Services API LAYER  </a:t>
            </a:r>
          </a:p>
        </p:txBody>
      </p:sp>
      <p:sp>
        <p:nvSpPr>
          <p:cNvPr id="95" name="Rounded Rectangle 94"/>
          <p:cNvSpPr/>
          <p:nvPr/>
        </p:nvSpPr>
        <p:spPr>
          <a:xfrm>
            <a:off x="1729853" y="1795582"/>
            <a:ext cx="1420171" cy="1201440"/>
          </a:xfrm>
          <a:prstGeom prst="roundRect">
            <a:avLst/>
          </a:prstGeom>
          <a:solidFill>
            <a:schemeClr val="bg1">
              <a:lumMod val="85000"/>
              <a:alpha val="60000"/>
            </a:schemeClr>
          </a:solidFill>
          <a:ln w="3175" cap="flat" cmpd="sng" algn="ctr">
            <a:solidFill>
              <a:srgbClr val="FF0000"/>
            </a:solid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latin typeface="+mj-lt"/>
            </a:endParaRPr>
          </a:p>
        </p:txBody>
      </p:sp>
      <p:sp>
        <p:nvSpPr>
          <p:cNvPr id="96" name="TextBox 95"/>
          <p:cNvSpPr txBox="1"/>
          <p:nvPr/>
        </p:nvSpPr>
        <p:spPr>
          <a:xfrm>
            <a:off x="1733170" y="2721801"/>
            <a:ext cx="642391" cy="322581"/>
          </a:xfrm>
          <a:prstGeom prst="rect">
            <a:avLst/>
          </a:prstGeom>
          <a:noFill/>
        </p:spPr>
        <p:txBody>
          <a:bodyPr wrap="square" rtlCol="0">
            <a:noAutofit/>
          </a:bodyPr>
          <a:lstStyle/>
          <a:p>
            <a:pPr algn="ctr">
              <a:spcAft>
                <a:spcPts val="600"/>
              </a:spcAft>
            </a:pPr>
            <a:r>
              <a:rPr lang="en-US" sz="1100" dirty="0">
                <a:solidFill>
                  <a:prstClr val="black">
                    <a:lumMod val="95000"/>
                    <a:lumOff val="5000"/>
                  </a:prstClr>
                </a:solidFill>
                <a:latin typeface="+mj-lt"/>
                <a:cs typeface="GE Inspira"/>
              </a:rPr>
              <a:t>Reports</a:t>
            </a:r>
          </a:p>
          <a:p>
            <a:pPr algn="ctr"/>
            <a:endParaRPr lang="en-US" sz="1100" dirty="0">
              <a:solidFill>
                <a:prstClr val="black"/>
              </a:solidFill>
              <a:latin typeface="+mj-lt"/>
              <a:cs typeface="GE Inspira"/>
            </a:endParaRPr>
          </a:p>
        </p:txBody>
      </p:sp>
      <p:sp>
        <p:nvSpPr>
          <p:cNvPr id="97" name="TextBox 96"/>
          <p:cNvSpPr txBox="1"/>
          <p:nvPr/>
        </p:nvSpPr>
        <p:spPr>
          <a:xfrm>
            <a:off x="2346442" y="2738521"/>
            <a:ext cx="892996" cy="246182"/>
          </a:xfrm>
          <a:prstGeom prst="rect">
            <a:avLst/>
          </a:prstGeom>
          <a:noFill/>
        </p:spPr>
        <p:txBody>
          <a:bodyPr wrap="square" rtlCol="0">
            <a:noAutofit/>
          </a:bodyPr>
          <a:lstStyle/>
          <a:p>
            <a:pPr algn="ctr">
              <a:spcAft>
                <a:spcPts val="600"/>
              </a:spcAft>
            </a:pPr>
            <a:r>
              <a:rPr lang="en-US" sz="1100" dirty="0">
                <a:solidFill>
                  <a:prstClr val="black">
                    <a:lumMod val="95000"/>
                    <a:lumOff val="5000"/>
                  </a:prstClr>
                </a:solidFill>
                <a:latin typeface="+mj-lt"/>
                <a:cs typeface="GE Inspira"/>
              </a:rPr>
              <a:t>Dashboards</a:t>
            </a:r>
          </a:p>
        </p:txBody>
      </p:sp>
      <p:pic>
        <p:nvPicPr>
          <p:cNvPr id="98" name="Picture 97" descr="adhoc.png"/>
          <p:cNvPicPr>
            <a:picLocks noChangeAspect="1"/>
          </p:cNvPicPr>
          <p:nvPr/>
        </p:nvPicPr>
        <p:blipFill>
          <a:blip r:embed="rId3"/>
          <a:stretch>
            <a:fillRect/>
          </a:stretch>
        </p:blipFill>
        <p:spPr>
          <a:xfrm>
            <a:off x="2626443" y="2404876"/>
            <a:ext cx="406473" cy="357697"/>
          </a:xfrm>
          <a:prstGeom prst="rect">
            <a:avLst/>
          </a:prstGeom>
          <a:solidFill>
            <a:schemeClr val="bg1">
              <a:lumMod val="95000"/>
            </a:schemeClr>
          </a:solidFill>
        </p:spPr>
      </p:pic>
      <p:pic>
        <p:nvPicPr>
          <p:cNvPr id="99" name="Picture 98" descr="reports.png"/>
          <p:cNvPicPr>
            <a:picLocks noChangeAspect="1"/>
          </p:cNvPicPr>
          <p:nvPr/>
        </p:nvPicPr>
        <p:blipFill>
          <a:blip r:embed="rId4"/>
          <a:stretch>
            <a:fillRect/>
          </a:stretch>
        </p:blipFill>
        <p:spPr>
          <a:xfrm>
            <a:off x="1913289" y="2350379"/>
            <a:ext cx="354035" cy="419253"/>
          </a:xfrm>
          <a:prstGeom prst="rect">
            <a:avLst/>
          </a:prstGeom>
          <a:solidFill>
            <a:schemeClr val="bg1">
              <a:lumMod val="95000"/>
            </a:schemeClr>
          </a:solidFill>
        </p:spPr>
      </p:pic>
      <p:sp>
        <p:nvSpPr>
          <p:cNvPr id="100" name="Rectangle 99"/>
          <p:cNvSpPr/>
          <p:nvPr/>
        </p:nvSpPr>
        <p:spPr>
          <a:xfrm>
            <a:off x="1797769" y="1797830"/>
            <a:ext cx="1394229" cy="276999"/>
          </a:xfrm>
          <a:prstGeom prst="rect">
            <a:avLst/>
          </a:prstGeom>
        </p:spPr>
        <p:txBody>
          <a:bodyPr wrap="none">
            <a:spAutoFit/>
          </a:bodyPr>
          <a:lstStyle/>
          <a:p>
            <a:pPr algn="ctr"/>
            <a:r>
              <a:rPr lang="en-US" sz="1200" dirty="0">
                <a:latin typeface="+mj-lt"/>
              </a:rPr>
              <a:t>Dashboard Widgets</a:t>
            </a:r>
          </a:p>
        </p:txBody>
      </p:sp>
      <p:sp>
        <p:nvSpPr>
          <p:cNvPr id="103" name="Rounded Rectangle 102"/>
          <p:cNvSpPr/>
          <p:nvPr/>
        </p:nvSpPr>
        <p:spPr>
          <a:xfrm>
            <a:off x="5187130" y="1795582"/>
            <a:ext cx="1368658" cy="1176040"/>
          </a:xfrm>
          <a:prstGeom prst="roundRect">
            <a:avLst/>
          </a:prstGeom>
          <a:solidFill>
            <a:schemeClr val="bg1">
              <a:lumMod val="85000"/>
              <a:alpha val="60000"/>
            </a:schemeClr>
          </a:solidFill>
          <a:ln w="3175" cap="flat" cmpd="sng" algn="ctr">
            <a:no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latin typeface="+mj-lt"/>
            </a:endParaRPr>
          </a:p>
        </p:txBody>
      </p:sp>
      <p:sp>
        <p:nvSpPr>
          <p:cNvPr id="106" name="TextBox 105"/>
          <p:cNvSpPr txBox="1"/>
          <p:nvPr/>
        </p:nvSpPr>
        <p:spPr>
          <a:xfrm>
            <a:off x="5102105" y="2748528"/>
            <a:ext cx="872628" cy="322581"/>
          </a:xfrm>
          <a:prstGeom prst="rect">
            <a:avLst/>
          </a:prstGeom>
          <a:noFill/>
        </p:spPr>
        <p:txBody>
          <a:bodyPr wrap="square" rtlCol="0">
            <a:noAutofit/>
          </a:bodyPr>
          <a:lstStyle/>
          <a:p>
            <a:pPr algn="ctr">
              <a:spcAft>
                <a:spcPts val="600"/>
              </a:spcAft>
            </a:pPr>
            <a:r>
              <a:rPr lang="en-US" sz="1100" dirty="0">
                <a:solidFill>
                  <a:prstClr val="black">
                    <a:lumMod val="95000"/>
                    <a:lumOff val="5000"/>
                  </a:prstClr>
                </a:solidFill>
                <a:latin typeface="+mj-lt"/>
                <a:cs typeface="GE Inspira"/>
              </a:rPr>
              <a:t>Downloads</a:t>
            </a:r>
          </a:p>
          <a:p>
            <a:pPr algn="ctr"/>
            <a:endParaRPr lang="en-US" sz="1100" dirty="0">
              <a:solidFill>
                <a:prstClr val="black"/>
              </a:solidFill>
              <a:latin typeface="+mj-lt"/>
              <a:cs typeface="GE Inspira"/>
            </a:endParaRPr>
          </a:p>
        </p:txBody>
      </p:sp>
      <p:sp>
        <p:nvSpPr>
          <p:cNvPr id="129" name="Rectangle 128"/>
          <p:cNvSpPr/>
          <p:nvPr/>
        </p:nvSpPr>
        <p:spPr>
          <a:xfrm>
            <a:off x="5355693" y="1811469"/>
            <a:ext cx="1043106" cy="276999"/>
          </a:xfrm>
          <a:prstGeom prst="rect">
            <a:avLst/>
          </a:prstGeom>
        </p:spPr>
        <p:txBody>
          <a:bodyPr wrap="none">
            <a:spAutoFit/>
          </a:bodyPr>
          <a:lstStyle/>
          <a:p>
            <a:pPr algn="ctr"/>
            <a:r>
              <a:rPr lang="en-US" sz="1200" dirty="0">
                <a:latin typeface="+mj-lt"/>
              </a:rPr>
              <a:t>Large Extracts</a:t>
            </a:r>
          </a:p>
        </p:txBody>
      </p:sp>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48284" y="2344518"/>
            <a:ext cx="363616" cy="394003"/>
          </a:xfrm>
          <a:prstGeom prst="rect">
            <a:avLst/>
          </a:prstGeom>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5326487" y="2353010"/>
            <a:ext cx="373704" cy="373704"/>
          </a:xfrm>
          <a:prstGeom prst="rect">
            <a:avLst/>
          </a:prstGeom>
        </p:spPr>
      </p:pic>
      <p:sp>
        <p:nvSpPr>
          <p:cNvPr id="135" name="Rounded Rectangle 134"/>
          <p:cNvSpPr/>
          <p:nvPr/>
        </p:nvSpPr>
        <p:spPr>
          <a:xfrm>
            <a:off x="6723830" y="1795582"/>
            <a:ext cx="1368658" cy="1176040"/>
          </a:xfrm>
          <a:prstGeom prst="roundRect">
            <a:avLst/>
          </a:prstGeom>
          <a:solidFill>
            <a:schemeClr val="bg1">
              <a:lumMod val="85000"/>
              <a:alpha val="60000"/>
            </a:schemeClr>
          </a:solidFill>
          <a:ln w="3175" cap="flat" cmpd="sng" algn="ctr">
            <a:no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latin typeface="+mj-lt"/>
            </a:endParaRPr>
          </a:p>
        </p:txBody>
      </p:sp>
      <p:sp>
        <p:nvSpPr>
          <p:cNvPr id="136" name="Rectangle 135"/>
          <p:cNvSpPr/>
          <p:nvPr/>
        </p:nvSpPr>
        <p:spPr>
          <a:xfrm>
            <a:off x="6933272" y="1811469"/>
            <a:ext cx="961353" cy="461665"/>
          </a:xfrm>
          <a:prstGeom prst="rect">
            <a:avLst/>
          </a:prstGeom>
        </p:spPr>
        <p:txBody>
          <a:bodyPr wrap="none">
            <a:spAutoFit/>
          </a:bodyPr>
          <a:lstStyle/>
          <a:p>
            <a:pPr algn="ctr"/>
            <a:r>
              <a:rPr lang="en-US" sz="1200" dirty="0">
                <a:latin typeface="+mj-lt"/>
              </a:rPr>
              <a:t>External API </a:t>
            </a:r>
          </a:p>
          <a:p>
            <a:pPr algn="ctr"/>
            <a:r>
              <a:rPr lang="en-US" sz="1200" dirty="0">
                <a:latin typeface="+mj-lt"/>
              </a:rPr>
              <a:t>outbound</a:t>
            </a:r>
          </a:p>
        </p:txBody>
      </p:sp>
      <p:sp>
        <p:nvSpPr>
          <p:cNvPr id="137" name="Rounded Rectangle 136"/>
          <p:cNvSpPr/>
          <p:nvPr/>
        </p:nvSpPr>
        <p:spPr>
          <a:xfrm>
            <a:off x="8311330" y="1782882"/>
            <a:ext cx="1368658" cy="1176040"/>
          </a:xfrm>
          <a:prstGeom prst="roundRect">
            <a:avLst/>
          </a:prstGeom>
          <a:solidFill>
            <a:schemeClr val="bg1">
              <a:lumMod val="85000"/>
              <a:alpha val="60000"/>
            </a:schemeClr>
          </a:solidFill>
          <a:ln w="3175" cap="flat" cmpd="sng" algn="ctr">
            <a:no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latin typeface="+mj-lt"/>
            </a:endParaRPr>
          </a:p>
        </p:txBody>
      </p:sp>
      <p:sp>
        <p:nvSpPr>
          <p:cNvPr id="138" name="Rectangle 137"/>
          <p:cNvSpPr/>
          <p:nvPr/>
        </p:nvSpPr>
        <p:spPr>
          <a:xfrm>
            <a:off x="8520772" y="1798769"/>
            <a:ext cx="961353" cy="461665"/>
          </a:xfrm>
          <a:prstGeom prst="rect">
            <a:avLst/>
          </a:prstGeom>
        </p:spPr>
        <p:txBody>
          <a:bodyPr wrap="none">
            <a:spAutoFit/>
          </a:bodyPr>
          <a:lstStyle/>
          <a:p>
            <a:pPr algn="ctr"/>
            <a:r>
              <a:rPr lang="en-US" sz="1200" dirty="0">
                <a:latin typeface="+mj-lt"/>
              </a:rPr>
              <a:t>External API </a:t>
            </a:r>
          </a:p>
          <a:p>
            <a:pPr algn="ctr"/>
            <a:r>
              <a:rPr lang="en-US" sz="1200" dirty="0">
                <a:latin typeface="+mj-lt"/>
              </a:rPr>
              <a:t>Inbound</a:t>
            </a:r>
          </a:p>
        </p:txBody>
      </p:sp>
      <p:sp>
        <p:nvSpPr>
          <p:cNvPr id="7" name="Up-Down Arrow 6"/>
          <p:cNvSpPr/>
          <p:nvPr/>
        </p:nvSpPr>
        <p:spPr>
          <a:xfrm flipH="1">
            <a:off x="2426638" y="3045709"/>
            <a:ext cx="156350" cy="325082"/>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Up-Down Arrow 144"/>
          <p:cNvSpPr/>
          <p:nvPr/>
        </p:nvSpPr>
        <p:spPr>
          <a:xfrm flipH="1">
            <a:off x="4090338" y="3020309"/>
            <a:ext cx="156350" cy="325082"/>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Up-Down Arrow 145"/>
          <p:cNvSpPr/>
          <p:nvPr/>
        </p:nvSpPr>
        <p:spPr>
          <a:xfrm flipH="1">
            <a:off x="5690538" y="3020309"/>
            <a:ext cx="156350" cy="325082"/>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Up-Down Arrow 146"/>
          <p:cNvSpPr/>
          <p:nvPr/>
        </p:nvSpPr>
        <p:spPr>
          <a:xfrm flipH="1">
            <a:off x="7341538" y="3007609"/>
            <a:ext cx="156350" cy="325082"/>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Up-Down Arrow 147"/>
          <p:cNvSpPr/>
          <p:nvPr/>
        </p:nvSpPr>
        <p:spPr>
          <a:xfrm flipH="1">
            <a:off x="8865538" y="2994909"/>
            <a:ext cx="156350" cy="325082"/>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Up-Down Arrow 148"/>
          <p:cNvSpPr/>
          <p:nvPr/>
        </p:nvSpPr>
        <p:spPr>
          <a:xfrm flipH="1">
            <a:off x="5700191" y="3804659"/>
            <a:ext cx="156350" cy="325082"/>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Title 1"/>
          <p:cNvSpPr txBox="1">
            <a:spLocks/>
          </p:cNvSpPr>
          <p:nvPr/>
        </p:nvSpPr>
        <p:spPr>
          <a:xfrm>
            <a:off x="838200" y="365125"/>
            <a:ext cx="10515600" cy="587375"/>
          </a:xfrm>
          <a:prstGeom prst="rect">
            <a:avLst/>
          </a:prstGeom>
        </p:spPr>
        <p:txBody>
          <a:bodyPr vert="horz" lIns="91440" tIns="45720" rIns="91440" bIns="45720" rtlCol="0" anchor="b">
            <a:normAutofit fontScale="75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dirty="0"/>
              <a:t>Analytics Rest API Use Cases</a:t>
            </a:r>
          </a:p>
        </p:txBody>
      </p:sp>
    </p:spTree>
    <p:extLst>
      <p:ext uri="{BB962C8B-B14F-4D97-AF65-F5344CB8AC3E}">
        <p14:creationId xmlns:p14="http://schemas.microsoft.com/office/powerpoint/2010/main" val="19150931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Up Arrow 4"/>
          <p:cNvSpPr/>
          <p:nvPr/>
        </p:nvSpPr>
        <p:spPr>
          <a:xfrm rot="4223392">
            <a:off x="5408250" y="-250834"/>
            <a:ext cx="622300" cy="8306434"/>
          </a:xfrm>
          <a:prstGeom prst="upArrow">
            <a:avLst/>
          </a:prstGeom>
          <a:solidFill>
            <a:schemeClr val="bg2">
              <a:lumMod val="75000"/>
              <a:alpha val="27000"/>
            </a:schemeClr>
          </a:solidFill>
          <a:scene3d>
            <a:camera prst="orthographicFront">
              <a:rot lat="1200000" lon="2400000" rev="0"/>
            </a:camera>
            <a:lightRig rig="chilly" dir="t">
              <a:rot lat="0" lon="0" rev="1200000"/>
            </a:lightRig>
          </a:scene3d>
          <a:sp3d extrusionH="127000"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rot="3398213">
            <a:off x="2764822" y="4664313"/>
            <a:ext cx="290967" cy="299055"/>
          </a:xfrm>
          <a:prstGeom prst="ellipse">
            <a:avLst/>
          </a:prstGeom>
          <a:scene3d>
            <a:camera prst="orthographicFront">
              <a:rot lat="0" lon="0" rev="1800000"/>
            </a:camera>
            <a:lightRig rig="threePt" dir="t"/>
          </a:scene3d>
          <a:sp3d extrusionH="228600"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rot="3398213">
            <a:off x="3694145" y="4294933"/>
            <a:ext cx="290967" cy="299055"/>
          </a:xfrm>
          <a:prstGeom prst="ellipse">
            <a:avLst/>
          </a:prstGeom>
          <a:scene3d>
            <a:camera prst="orthographicFront">
              <a:rot lat="0" lon="0" rev="1800000"/>
            </a:camera>
            <a:lightRig rig="threePt" dir="t"/>
          </a:scene3d>
          <a:sp3d extrusionH="228600"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rot="3398213">
            <a:off x="6413637" y="3346995"/>
            <a:ext cx="290967" cy="299055"/>
          </a:xfrm>
          <a:prstGeom prst="ellipse">
            <a:avLst/>
          </a:prstGeom>
          <a:scene3d>
            <a:camera prst="orthographicFront">
              <a:rot lat="0" lon="0" rev="1800000"/>
            </a:camera>
            <a:lightRig rig="threePt" dir="t"/>
          </a:scene3d>
          <a:sp3d extrusionH="228600"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p:cNvCxnSpPr/>
          <p:nvPr/>
        </p:nvCxnSpPr>
        <p:spPr>
          <a:xfrm flipV="1">
            <a:off x="1524000" y="5969000"/>
            <a:ext cx="8915400" cy="241300"/>
          </a:xfrm>
          <a:prstGeom prst="line">
            <a:avLst/>
          </a:prstGeom>
        </p:spPr>
        <p:style>
          <a:lnRef idx="1">
            <a:schemeClr val="accent1"/>
          </a:lnRef>
          <a:fillRef idx="0">
            <a:schemeClr val="accent1"/>
          </a:fillRef>
          <a:effectRef idx="0">
            <a:schemeClr val="accent1"/>
          </a:effectRef>
          <a:fontRef idx="minor">
            <a:schemeClr val="tx1"/>
          </a:fontRef>
        </p:style>
      </p:cxnSp>
      <p:sp>
        <p:nvSpPr>
          <p:cNvPr id="11" name="Oval 10"/>
          <p:cNvSpPr/>
          <p:nvPr/>
        </p:nvSpPr>
        <p:spPr>
          <a:xfrm rot="3398213">
            <a:off x="2988210" y="6109771"/>
            <a:ext cx="106024" cy="107335"/>
          </a:xfrm>
          <a:prstGeom prst="ellipse">
            <a:avLst/>
          </a:prstGeom>
          <a:scene3d>
            <a:camera prst="orthographicFront">
              <a:rot lat="0" lon="0" rev="1800000"/>
            </a:camera>
            <a:lightRig rig="threePt" dir="t"/>
          </a:scene3d>
          <a:sp3d extrusionH="228600"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2836329" y="6237229"/>
            <a:ext cx="579971" cy="307777"/>
          </a:xfrm>
          <a:prstGeom prst="rect">
            <a:avLst/>
          </a:prstGeom>
          <a:noFill/>
        </p:spPr>
        <p:txBody>
          <a:bodyPr wrap="square" rtlCol="0">
            <a:spAutoFit/>
          </a:bodyPr>
          <a:lstStyle/>
          <a:p>
            <a:r>
              <a:rPr lang="en-US" sz="1400" dirty="0"/>
              <a:t>July</a:t>
            </a:r>
          </a:p>
        </p:txBody>
      </p:sp>
      <p:sp>
        <p:nvSpPr>
          <p:cNvPr id="13" name="Oval 12"/>
          <p:cNvSpPr/>
          <p:nvPr/>
        </p:nvSpPr>
        <p:spPr>
          <a:xfrm rot="3398213">
            <a:off x="3991510" y="6097071"/>
            <a:ext cx="106024" cy="107335"/>
          </a:xfrm>
          <a:prstGeom prst="ellipse">
            <a:avLst/>
          </a:prstGeom>
          <a:scene3d>
            <a:camera prst="orthographicFront">
              <a:rot lat="0" lon="0" rev="1800000"/>
            </a:camera>
            <a:lightRig rig="threePt" dir="t"/>
          </a:scene3d>
          <a:sp3d extrusionH="228600"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3839629" y="6224529"/>
            <a:ext cx="718815" cy="307777"/>
          </a:xfrm>
          <a:prstGeom prst="rect">
            <a:avLst/>
          </a:prstGeom>
          <a:noFill/>
        </p:spPr>
        <p:txBody>
          <a:bodyPr wrap="square" rtlCol="0">
            <a:spAutoFit/>
          </a:bodyPr>
          <a:lstStyle/>
          <a:p>
            <a:r>
              <a:rPr lang="en-US" sz="1400"/>
              <a:t>August</a:t>
            </a:r>
            <a:endParaRPr lang="en-US" sz="1400" dirty="0"/>
          </a:p>
        </p:txBody>
      </p:sp>
      <p:sp>
        <p:nvSpPr>
          <p:cNvPr id="15" name="TextBox 14"/>
          <p:cNvSpPr txBox="1"/>
          <p:nvPr/>
        </p:nvSpPr>
        <p:spPr>
          <a:xfrm>
            <a:off x="1702649" y="4193863"/>
            <a:ext cx="1264595" cy="523220"/>
          </a:xfrm>
          <a:prstGeom prst="rect">
            <a:avLst/>
          </a:prstGeom>
          <a:noFill/>
        </p:spPr>
        <p:txBody>
          <a:bodyPr wrap="square" rtlCol="0">
            <a:spAutoFit/>
          </a:bodyPr>
          <a:lstStyle/>
          <a:p>
            <a:r>
              <a:rPr lang="en-US" sz="1400" dirty="0"/>
              <a:t>Infrastructure &amp; Foundation</a:t>
            </a:r>
          </a:p>
        </p:txBody>
      </p:sp>
      <p:sp>
        <p:nvSpPr>
          <p:cNvPr id="16" name="TextBox 15"/>
          <p:cNvSpPr txBox="1"/>
          <p:nvPr/>
        </p:nvSpPr>
        <p:spPr>
          <a:xfrm>
            <a:off x="2910305" y="3496522"/>
            <a:ext cx="1344195" cy="523220"/>
          </a:xfrm>
          <a:prstGeom prst="rect">
            <a:avLst/>
          </a:prstGeom>
          <a:noFill/>
        </p:spPr>
        <p:txBody>
          <a:bodyPr wrap="square" rtlCol="0">
            <a:spAutoFit/>
          </a:bodyPr>
          <a:lstStyle/>
          <a:p>
            <a:r>
              <a:rPr lang="en-US" sz="1400" dirty="0"/>
              <a:t>Telematics </a:t>
            </a:r>
          </a:p>
          <a:p>
            <a:r>
              <a:rPr lang="en-US" sz="1400" dirty="0"/>
              <a:t>Widgets Project</a:t>
            </a:r>
          </a:p>
        </p:txBody>
      </p:sp>
      <p:sp>
        <p:nvSpPr>
          <p:cNvPr id="17" name="Oval 16"/>
          <p:cNvSpPr/>
          <p:nvPr/>
        </p:nvSpPr>
        <p:spPr>
          <a:xfrm rot="3398213">
            <a:off x="4566529" y="3956595"/>
            <a:ext cx="290967" cy="299055"/>
          </a:xfrm>
          <a:prstGeom prst="ellipse">
            <a:avLst/>
          </a:prstGeom>
          <a:scene3d>
            <a:camera prst="orthographicFront">
              <a:rot lat="0" lon="0" rev="1800000"/>
            </a:camera>
            <a:lightRig rig="threePt" dir="t"/>
          </a:scene3d>
          <a:sp3d extrusionH="228600"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4173636" y="3306624"/>
            <a:ext cx="1731864" cy="523220"/>
          </a:xfrm>
          <a:prstGeom prst="rect">
            <a:avLst/>
          </a:prstGeom>
          <a:noFill/>
        </p:spPr>
        <p:txBody>
          <a:bodyPr wrap="square" rtlCol="0">
            <a:spAutoFit/>
          </a:bodyPr>
          <a:lstStyle/>
          <a:p>
            <a:r>
              <a:rPr lang="en-US" sz="1400" dirty="0"/>
              <a:t>Large File Extract</a:t>
            </a:r>
          </a:p>
          <a:p>
            <a:r>
              <a:rPr lang="en-US" sz="1400" dirty="0"/>
              <a:t>Power BI</a:t>
            </a:r>
          </a:p>
        </p:txBody>
      </p:sp>
      <p:sp>
        <p:nvSpPr>
          <p:cNvPr id="19" name="Oval 18"/>
          <p:cNvSpPr/>
          <p:nvPr/>
        </p:nvSpPr>
        <p:spPr>
          <a:xfrm rot="3398213">
            <a:off x="4884956" y="6082842"/>
            <a:ext cx="106024" cy="107335"/>
          </a:xfrm>
          <a:prstGeom prst="ellipse">
            <a:avLst/>
          </a:prstGeom>
          <a:scene3d>
            <a:camera prst="orthographicFront">
              <a:rot lat="0" lon="0" rev="1800000"/>
            </a:camera>
            <a:lightRig rig="threePt" dir="t"/>
          </a:scene3d>
          <a:sp3d extrusionH="228600"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p:cNvSpPr txBox="1"/>
          <p:nvPr/>
        </p:nvSpPr>
        <p:spPr>
          <a:xfrm>
            <a:off x="4733075" y="6210300"/>
            <a:ext cx="994625" cy="307777"/>
          </a:xfrm>
          <a:prstGeom prst="rect">
            <a:avLst/>
          </a:prstGeom>
          <a:noFill/>
        </p:spPr>
        <p:txBody>
          <a:bodyPr wrap="square" rtlCol="0">
            <a:spAutoFit/>
          </a:bodyPr>
          <a:lstStyle/>
          <a:p>
            <a:r>
              <a:rPr lang="en-US" sz="1400"/>
              <a:t>September</a:t>
            </a:r>
            <a:endParaRPr lang="en-US" sz="1400" dirty="0"/>
          </a:p>
        </p:txBody>
      </p:sp>
      <p:sp>
        <p:nvSpPr>
          <p:cNvPr id="21" name="Oval 20"/>
          <p:cNvSpPr/>
          <p:nvPr/>
        </p:nvSpPr>
        <p:spPr>
          <a:xfrm rot="3398213">
            <a:off x="7899705" y="2793077"/>
            <a:ext cx="290967" cy="299055"/>
          </a:xfrm>
          <a:prstGeom prst="ellipse">
            <a:avLst/>
          </a:prstGeom>
          <a:scene3d>
            <a:camera prst="orthographicFront">
              <a:rot lat="0" lon="0" rev="1800000"/>
            </a:camera>
            <a:lightRig rig="threePt" dir="t"/>
          </a:scene3d>
          <a:sp3d extrusionH="228600"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p:cNvSpPr txBox="1"/>
          <p:nvPr/>
        </p:nvSpPr>
        <p:spPr>
          <a:xfrm>
            <a:off x="6032500" y="2701729"/>
            <a:ext cx="1167978" cy="523220"/>
          </a:xfrm>
          <a:prstGeom prst="rect">
            <a:avLst/>
          </a:prstGeom>
          <a:noFill/>
        </p:spPr>
        <p:txBody>
          <a:bodyPr wrap="square" rtlCol="0">
            <a:spAutoFit/>
          </a:bodyPr>
          <a:lstStyle/>
          <a:p>
            <a:r>
              <a:rPr lang="en-US" sz="1400" dirty="0"/>
              <a:t>External API</a:t>
            </a:r>
          </a:p>
          <a:p>
            <a:r>
              <a:rPr lang="en-US" sz="1400" dirty="0"/>
              <a:t>Outbound</a:t>
            </a:r>
          </a:p>
        </p:txBody>
      </p:sp>
      <p:sp>
        <p:nvSpPr>
          <p:cNvPr id="23" name="TextBox 22"/>
          <p:cNvSpPr txBox="1"/>
          <p:nvPr/>
        </p:nvSpPr>
        <p:spPr>
          <a:xfrm>
            <a:off x="7300336" y="2198030"/>
            <a:ext cx="1167978" cy="523220"/>
          </a:xfrm>
          <a:prstGeom prst="rect">
            <a:avLst/>
          </a:prstGeom>
          <a:noFill/>
        </p:spPr>
        <p:txBody>
          <a:bodyPr wrap="square" rtlCol="0">
            <a:spAutoFit/>
          </a:bodyPr>
          <a:lstStyle/>
          <a:p>
            <a:r>
              <a:rPr lang="en-US" sz="1400" dirty="0"/>
              <a:t>External API</a:t>
            </a:r>
          </a:p>
          <a:p>
            <a:r>
              <a:rPr lang="en-US" sz="1400" dirty="0"/>
              <a:t>Inbound</a:t>
            </a:r>
          </a:p>
        </p:txBody>
      </p:sp>
      <p:sp>
        <p:nvSpPr>
          <p:cNvPr id="24" name="Title 1"/>
          <p:cNvSpPr>
            <a:spLocks noGrp="1"/>
          </p:cNvSpPr>
          <p:nvPr>
            <p:ph type="title"/>
          </p:nvPr>
        </p:nvSpPr>
        <p:spPr>
          <a:xfrm>
            <a:off x="838200" y="365125"/>
            <a:ext cx="10515600" cy="587375"/>
          </a:xfrm>
        </p:spPr>
        <p:txBody>
          <a:bodyPr>
            <a:normAutofit fontScale="90000"/>
          </a:bodyPr>
          <a:lstStyle/>
          <a:p>
            <a:pPr algn="ctr"/>
            <a:r>
              <a:rPr lang="en-US" dirty="0"/>
              <a:t>API Implementation Roadmap</a:t>
            </a:r>
          </a:p>
        </p:txBody>
      </p:sp>
    </p:spTree>
    <p:extLst>
      <p:ext uri="{BB962C8B-B14F-4D97-AF65-F5344CB8AC3E}">
        <p14:creationId xmlns:p14="http://schemas.microsoft.com/office/powerpoint/2010/main" val="13296067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Technology Stack for Implementing Rest API</a:t>
            </a:r>
          </a:p>
        </p:txBody>
      </p:sp>
      <p:sp>
        <p:nvSpPr>
          <p:cNvPr id="3" name="Content Placeholder 2"/>
          <p:cNvSpPr>
            <a:spLocks noGrp="1"/>
          </p:cNvSpPr>
          <p:nvPr>
            <p:ph idx="1"/>
          </p:nvPr>
        </p:nvSpPr>
        <p:spPr/>
        <p:txBody>
          <a:bodyPr/>
          <a:lstStyle/>
          <a:p>
            <a:pPr marL="0" indent="0">
              <a:buNone/>
            </a:pPr>
            <a:r>
              <a:rPr lang="en-US" dirty="0"/>
              <a:t>Lightbend Reactive Platform</a:t>
            </a:r>
          </a:p>
          <a:p>
            <a:pPr marL="0" indent="0">
              <a:buNone/>
            </a:pPr>
            <a:r>
              <a:rPr lang="en-US" dirty="0"/>
              <a:t>Open Source with Supporting Model</a:t>
            </a:r>
          </a:p>
          <a:p>
            <a:r>
              <a:rPr lang="en-US" dirty="0"/>
              <a:t>Scala</a:t>
            </a:r>
          </a:p>
          <a:p>
            <a:r>
              <a:rPr lang="en-US" dirty="0"/>
              <a:t>Akka, Akka-HTTP</a:t>
            </a:r>
          </a:p>
          <a:p>
            <a:r>
              <a:rPr lang="en-US" dirty="0"/>
              <a:t>Standalone Play, Spray </a:t>
            </a:r>
          </a:p>
        </p:txBody>
      </p:sp>
      <p:sp>
        <p:nvSpPr>
          <p:cNvPr id="4" name="TextBox 3"/>
          <p:cNvSpPr txBox="1"/>
          <p:nvPr/>
        </p:nvSpPr>
        <p:spPr>
          <a:xfrm>
            <a:off x="8238673" y="1690688"/>
            <a:ext cx="3115127" cy="3447098"/>
          </a:xfrm>
          <a:prstGeom prst="rect">
            <a:avLst/>
          </a:prstGeom>
          <a:noFill/>
        </p:spPr>
        <p:txBody>
          <a:bodyPr wrap="square" rtlCol="0">
            <a:spAutoFit/>
          </a:bodyPr>
          <a:lstStyle/>
          <a:p>
            <a:r>
              <a:rPr lang="en-US" b="1" dirty="0"/>
              <a:t>Akka &amp; Akka-HTTP</a:t>
            </a:r>
          </a:p>
          <a:p>
            <a:endParaRPr lang="en-US" dirty="0"/>
          </a:p>
          <a:p>
            <a:pPr marL="285750" indent="-285750">
              <a:buFont typeface="Arial" charset="0"/>
              <a:buChar char="•"/>
            </a:pPr>
            <a:r>
              <a:rPr lang="en-US" sz="1400" dirty="0"/>
              <a:t>Open Source</a:t>
            </a:r>
          </a:p>
          <a:p>
            <a:pPr marL="285750" indent="-285750">
              <a:buFont typeface="Arial" charset="0"/>
              <a:buChar char="•"/>
            </a:pPr>
            <a:r>
              <a:rPr lang="en-US" sz="1400" dirty="0"/>
              <a:t>Is a Scala Library</a:t>
            </a:r>
          </a:p>
          <a:p>
            <a:pPr marL="285750" indent="-285750">
              <a:buFont typeface="Arial" charset="0"/>
              <a:buChar char="•"/>
            </a:pPr>
            <a:r>
              <a:rPr lang="en-US" sz="1400" b="1" dirty="0"/>
              <a:t>Part of SMACK stack</a:t>
            </a:r>
          </a:p>
          <a:p>
            <a:pPr marL="285750" indent="-285750">
              <a:buFont typeface="Arial" charset="0"/>
              <a:buChar char="•"/>
            </a:pPr>
            <a:r>
              <a:rPr lang="en-US" sz="1400" dirty="0"/>
              <a:t>Distributed Computing</a:t>
            </a:r>
          </a:p>
          <a:p>
            <a:pPr marL="285750" indent="-285750">
              <a:buFont typeface="Arial" charset="0"/>
              <a:buChar char="•"/>
            </a:pPr>
            <a:r>
              <a:rPr lang="en-US" sz="1400" b="1" dirty="0"/>
              <a:t>Actor Model</a:t>
            </a:r>
          </a:p>
          <a:p>
            <a:pPr marL="285750" indent="-285750">
              <a:buFont typeface="Arial" charset="0"/>
              <a:buChar char="•"/>
            </a:pPr>
            <a:r>
              <a:rPr lang="en-US" sz="1400" dirty="0"/>
              <a:t>Concurrent</a:t>
            </a:r>
          </a:p>
          <a:p>
            <a:pPr marL="285750" indent="-285750">
              <a:buFont typeface="Arial" charset="0"/>
              <a:buChar char="•"/>
            </a:pPr>
            <a:r>
              <a:rPr lang="en-US" sz="1400" dirty="0"/>
              <a:t>Scalable</a:t>
            </a:r>
          </a:p>
          <a:p>
            <a:pPr marL="285750" indent="-285750">
              <a:buFont typeface="Arial" charset="0"/>
              <a:buChar char="•"/>
            </a:pPr>
            <a:r>
              <a:rPr lang="en-US" sz="1400" b="1" dirty="0"/>
              <a:t>Non Blocking IO</a:t>
            </a:r>
          </a:p>
          <a:p>
            <a:pPr marL="285750" indent="-285750">
              <a:buFont typeface="Arial" charset="0"/>
              <a:buChar char="•"/>
            </a:pPr>
            <a:r>
              <a:rPr lang="en-US" sz="1400" dirty="0"/>
              <a:t>Back Pressure Management</a:t>
            </a:r>
          </a:p>
          <a:p>
            <a:pPr marL="285750" indent="-285750">
              <a:buFont typeface="Arial" charset="0"/>
              <a:buChar char="•"/>
            </a:pPr>
            <a:r>
              <a:rPr lang="en-US" sz="1400" dirty="0"/>
              <a:t>High level DSL abstractions</a:t>
            </a:r>
          </a:p>
          <a:p>
            <a:pPr marL="285750" indent="-285750">
              <a:buFont typeface="Arial" charset="0"/>
              <a:buChar char="•"/>
            </a:pPr>
            <a:r>
              <a:rPr lang="en-US" sz="1400" dirty="0"/>
              <a:t>Load balancing</a:t>
            </a:r>
          </a:p>
          <a:p>
            <a:pPr marL="285750" indent="-285750">
              <a:buFont typeface="Arial" charset="0"/>
              <a:buChar char="•"/>
            </a:pPr>
            <a:r>
              <a:rPr lang="en-US" sz="1400" dirty="0"/>
              <a:t>Persistence</a:t>
            </a:r>
          </a:p>
          <a:p>
            <a:pPr marL="285750" indent="-285750">
              <a:buFont typeface="Arial" charset="0"/>
              <a:buChar char="•"/>
            </a:pPr>
            <a:r>
              <a:rPr lang="en-US" sz="1400" dirty="0"/>
              <a:t>Supervision</a:t>
            </a:r>
          </a:p>
        </p:txBody>
      </p:sp>
    </p:spTree>
    <p:extLst>
      <p:ext uri="{BB962C8B-B14F-4D97-AF65-F5344CB8AC3E}">
        <p14:creationId xmlns:p14="http://schemas.microsoft.com/office/powerpoint/2010/main" val="7227065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815975"/>
          </a:xfrm>
        </p:spPr>
        <p:txBody>
          <a:bodyPr/>
          <a:lstStyle/>
          <a:p>
            <a:r>
              <a:rPr lang="en-US" dirty="0"/>
              <a:t>Akka Success Stories</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1500" y="1320800"/>
            <a:ext cx="10591800" cy="4343401"/>
          </a:xfrm>
          <a:prstGeom prst="rect">
            <a:avLst/>
          </a:prstGeom>
        </p:spPr>
      </p:pic>
    </p:spTree>
    <p:extLst>
      <p:ext uri="{BB962C8B-B14F-4D97-AF65-F5344CB8AC3E}">
        <p14:creationId xmlns:p14="http://schemas.microsoft.com/office/powerpoint/2010/main" val="12087792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Rounded Rectangle 118"/>
          <p:cNvSpPr/>
          <p:nvPr/>
        </p:nvSpPr>
        <p:spPr>
          <a:xfrm>
            <a:off x="800100" y="4214510"/>
            <a:ext cx="7978188" cy="2262489"/>
          </a:xfrm>
          <a:prstGeom prst="roundRect">
            <a:avLst/>
          </a:prstGeom>
          <a:solidFill>
            <a:schemeClr val="bg1">
              <a:lumMod val="85000"/>
              <a:alpha val="60000"/>
            </a:schemeClr>
          </a:solidFill>
          <a:ln w="3175" cap="flat" cmpd="sng" algn="ctr">
            <a:no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latin typeface="+mj-lt"/>
            </a:endParaRPr>
          </a:p>
        </p:txBody>
      </p:sp>
      <p:sp>
        <p:nvSpPr>
          <p:cNvPr id="80" name="Can 79"/>
          <p:cNvSpPr/>
          <p:nvPr/>
        </p:nvSpPr>
        <p:spPr>
          <a:xfrm>
            <a:off x="4419408" y="4840554"/>
            <a:ext cx="320040" cy="450129"/>
          </a:xfrm>
          <a:prstGeom prst="can">
            <a:avLst/>
          </a:prstGeom>
          <a:solidFill>
            <a:srgbClr val="1EA7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Can 80"/>
          <p:cNvSpPr/>
          <p:nvPr/>
        </p:nvSpPr>
        <p:spPr>
          <a:xfrm>
            <a:off x="4738442" y="4774787"/>
            <a:ext cx="320040" cy="450129"/>
          </a:xfrm>
          <a:prstGeom prst="can">
            <a:avLst/>
          </a:prstGeom>
          <a:solidFill>
            <a:srgbClr val="1EA7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Can 81"/>
          <p:cNvSpPr/>
          <p:nvPr/>
        </p:nvSpPr>
        <p:spPr>
          <a:xfrm>
            <a:off x="5052100" y="4849718"/>
            <a:ext cx="320040" cy="450129"/>
          </a:xfrm>
          <a:prstGeom prst="can">
            <a:avLst/>
          </a:prstGeom>
          <a:solidFill>
            <a:srgbClr val="1EA7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Can 82"/>
          <p:cNvSpPr/>
          <p:nvPr/>
        </p:nvSpPr>
        <p:spPr>
          <a:xfrm>
            <a:off x="5369124" y="4924785"/>
            <a:ext cx="320040" cy="450129"/>
          </a:xfrm>
          <a:prstGeom prst="can">
            <a:avLst/>
          </a:prstGeom>
          <a:solidFill>
            <a:srgbClr val="1EA7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Can 78"/>
          <p:cNvSpPr/>
          <p:nvPr/>
        </p:nvSpPr>
        <p:spPr>
          <a:xfrm>
            <a:off x="4106555" y="4924784"/>
            <a:ext cx="320040" cy="450129"/>
          </a:xfrm>
          <a:prstGeom prst="can">
            <a:avLst/>
          </a:prstGeom>
          <a:solidFill>
            <a:srgbClr val="1EA7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TextBox 138"/>
          <p:cNvSpPr txBox="1"/>
          <p:nvPr/>
        </p:nvSpPr>
        <p:spPr>
          <a:xfrm>
            <a:off x="4104380" y="4239410"/>
            <a:ext cx="1668213" cy="276999"/>
          </a:xfrm>
          <a:prstGeom prst="rect">
            <a:avLst/>
          </a:prstGeom>
        </p:spPr>
        <p:txBody>
          <a:bodyPr wrap="none">
            <a:spAutoFit/>
          </a:bodyPr>
          <a:lstStyle>
            <a:defPPr>
              <a:defRPr lang="en-US"/>
            </a:defPPr>
            <a:lvl1pPr algn="ctr">
              <a:defRPr sz="1200">
                <a:latin typeface="+mj-lt"/>
              </a:defRPr>
            </a:lvl1pPr>
          </a:lstStyle>
          <a:p>
            <a:r>
              <a:rPr lang="en-US" dirty="0"/>
              <a:t>ANALYTICAL DATASTORE</a:t>
            </a:r>
          </a:p>
        </p:txBody>
      </p:sp>
      <p:sp>
        <p:nvSpPr>
          <p:cNvPr id="2" name="Can 1"/>
          <p:cNvSpPr/>
          <p:nvPr/>
        </p:nvSpPr>
        <p:spPr>
          <a:xfrm>
            <a:off x="3981254" y="5176928"/>
            <a:ext cx="320040" cy="450129"/>
          </a:xfrm>
          <a:prstGeom prst="can">
            <a:avLst/>
          </a:prstGeom>
          <a:solidFill>
            <a:srgbClr val="1EA7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Can 83"/>
          <p:cNvSpPr/>
          <p:nvPr/>
        </p:nvSpPr>
        <p:spPr>
          <a:xfrm>
            <a:off x="5441577" y="5199516"/>
            <a:ext cx="320040" cy="450129"/>
          </a:xfrm>
          <a:prstGeom prst="can">
            <a:avLst/>
          </a:prstGeom>
          <a:solidFill>
            <a:srgbClr val="1EA7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Can 86"/>
          <p:cNvSpPr/>
          <p:nvPr/>
        </p:nvSpPr>
        <p:spPr>
          <a:xfrm>
            <a:off x="4259388" y="5349755"/>
            <a:ext cx="320040" cy="450129"/>
          </a:xfrm>
          <a:prstGeom prst="can">
            <a:avLst/>
          </a:prstGeom>
          <a:solidFill>
            <a:srgbClr val="1EA7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8" name="Can 87"/>
          <p:cNvSpPr/>
          <p:nvPr/>
        </p:nvSpPr>
        <p:spPr>
          <a:xfrm>
            <a:off x="4587270" y="5374913"/>
            <a:ext cx="320040" cy="450129"/>
          </a:xfrm>
          <a:prstGeom prst="can">
            <a:avLst/>
          </a:prstGeom>
          <a:solidFill>
            <a:srgbClr val="1EA7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Can 88"/>
          <p:cNvSpPr/>
          <p:nvPr/>
        </p:nvSpPr>
        <p:spPr>
          <a:xfrm>
            <a:off x="4899832" y="5400828"/>
            <a:ext cx="320040" cy="450129"/>
          </a:xfrm>
          <a:prstGeom prst="can">
            <a:avLst/>
          </a:prstGeom>
          <a:solidFill>
            <a:srgbClr val="1EA7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Can 89"/>
          <p:cNvSpPr/>
          <p:nvPr/>
        </p:nvSpPr>
        <p:spPr>
          <a:xfrm>
            <a:off x="5217146" y="5325761"/>
            <a:ext cx="320040" cy="450129"/>
          </a:xfrm>
          <a:prstGeom prst="can">
            <a:avLst/>
          </a:prstGeom>
          <a:solidFill>
            <a:srgbClr val="1EA7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TextBox 90"/>
          <p:cNvSpPr txBox="1"/>
          <p:nvPr/>
        </p:nvSpPr>
        <p:spPr>
          <a:xfrm>
            <a:off x="5768637" y="4897702"/>
            <a:ext cx="811697" cy="646331"/>
          </a:xfrm>
          <a:prstGeom prst="rect">
            <a:avLst/>
          </a:prstGeom>
        </p:spPr>
        <p:txBody>
          <a:bodyPr wrap="none">
            <a:spAutoFit/>
          </a:bodyPr>
          <a:lstStyle>
            <a:defPPr>
              <a:defRPr lang="en-US"/>
            </a:defPPr>
            <a:lvl1pPr algn="ctr">
              <a:defRPr sz="1200">
                <a:latin typeface="+mj-lt"/>
              </a:defRPr>
            </a:lvl1pPr>
          </a:lstStyle>
          <a:p>
            <a:pPr algn="l"/>
            <a:r>
              <a:rPr lang="en-US" dirty="0">
                <a:solidFill>
                  <a:schemeClr val="accent1">
                    <a:lumMod val="75000"/>
                  </a:schemeClr>
                </a:solidFill>
              </a:rPr>
              <a:t>Cassandra</a:t>
            </a:r>
          </a:p>
          <a:p>
            <a:pPr algn="l"/>
            <a:r>
              <a:rPr lang="en-US" dirty="0">
                <a:solidFill>
                  <a:schemeClr val="accent1">
                    <a:lumMod val="75000"/>
                  </a:schemeClr>
                </a:solidFill>
              </a:rPr>
              <a:t>Spark</a:t>
            </a:r>
          </a:p>
          <a:p>
            <a:pPr algn="l"/>
            <a:r>
              <a:rPr lang="en-US" dirty="0">
                <a:solidFill>
                  <a:schemeClr val="accent1">
                    <a:lumMod val="75000"/>
                  </a:schemeClr>
                </a:solidFill>
              </a:rPr>
              <a:t>FiloDB</a:t>
            </a:r>
          </a:p>
        </p:txBody>
      </p:sp>
      <p:sp>
        <p:nvSpPr>
          <p:cNvPr id="92" name="Rounded Rectangle 91"/>
          <p:cNvSpPr/>
          <p:nvPr/>
        </p:nvSpPr>
        <p:spPr>
          <a:xfrm>
            <a:off x="800100" y="2263948"/>
            <a:ext cx="7978188" cy="1533865"/>
          </a:xfrm>
          <a:prstGeom prst="roundRect">
            <a:avLst/>
          </a:prstGeom>
          <a:solidFill>
            <a:schemeClr val="bg1">
              <a:lumMod val="85000"/>
              <a:alpha val="60000"/>
            </a:schemeClr>
          </a:solidFill>
          <a:ln w="3175" cap="flat" cmpd="sng" algn="ctr">
            <a:solidFill>
              <a:srgbClr val="FF0000"/>
            </a:solid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latin typeface="+mj-lt"/>
            </a:endParaRPr>
          </a:p>
        </p:txBody>
      </p:sp>
      <p:sp>
        <p:nvSpPr>
          <p:cNvPr id="94" name="Rectangle 93"/>
          <p:cNvSpPr/>
          <p:nvPr/>
        </p:nvSpPr>
        <p:spPr>
          <a:xfrm>
            <a:off x="3887946" y="2274612"/>
            <a:ext cx="2133790" cy="307777"/>
          </a:xfrm>
          <a:prstGeom prst="rect">
            <a:avLst/>
          </a:prstGeom>
        </p:spPr>
        <p:txBody>
          <a:bodyPr wrap="none">
            <a:spAutoFit/>
          </a:bodyPr>
          <a:lstStyle/>
          <a:p>
            <a:pPr algn="ctr"/>
            <a:r>
              <a:rPr lang="en-US" sz="1400" dirty="0">
                <a:latin typeface="+mj-lt"/>
              </a:rPr>
              <a:t>Restful Services API LAYER  </a:t>
            </a:r>
          </a:p>
        </p:txBody>
      </p:sp>
      <p:sp>
        <p:nvSpPr>
          <p:cNvPr id="145" name="Up-Down Arrow 144"/>
          <p:cNvSpPr/>
          <p:nvPr/>
        </p:nvSpPr>
        <p:spPr>
          <a:xfrm flipH="1">
            <a:off x="4789194" y="1546410"/>
            <a:ext cx="139995" cy="642607"/>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Title 1"/>
          <p:cNvSpPr txBox="1">
            <a:spLocks/>
          </p:cNvSpPr>
          <p:nvPr/>
        </p:nvSpPr>
        <p:spPr>
          <a:xfrm>
            <a:off x="838200" y="365125"/>
            <a:ext cx="10515600" cy="587375"/>
          </a:xfrm>
          <a:prstGeom prst="rect">
            <a:avLst/>
          </a:prstGeom>
        </p:spPr>
        <p:txBody>
          <a:bodyPr vert="horz" lIns="91440" tIns="45720" rIns="91440" bIns="45720" rtlCol="0" anchor="b">
            <a:normAutofit fontScale="75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dirty="0"/>
              <a:t>Analytics Restful API Architecture</a:t>
            </a:r>
          </a:p>
        </p:txBody>
      </p:sp>
      <p:sp>
        <p:nvSpPr>
          <p:cNvPr id="3" name="Oval 2"/>
          <p:cNvSpPr/>
          <p:nvPr/>
        </p:nvSpPr>
        <p:spPr>
          <a:xfrm>
            <a:off x="3704315" y="2766430"/>
            <a:ext cx="635000" cy="64458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Akka Http</a:t>
            </a:r>
          </a:p>
        </p:txBody>
      </p:sp>
      <p:sp>
        <p:nvSpPr>
          <p:cNvPr id="48" name="Oval 47"/>
          <p:cNvSpPr/>
          <p:nvPr/>
        </p:nvSpPr>
        <p:spPr>
          <a:xfrm>
            <a:off x="5386736" y="2766430"/>
            <a:ext cx="635000" cy="64458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Akka Http</a:t>
            </a:r>
          </a:p>
        </p:txBody>
      </p:sp>
      <p:sp>
        <p:nvSpPr>
          <p:cNvPr id="49" name="Oval 48"/>
          <p:cNvSpPr/>
          <p:nvPr/>
        </p:nvSpPr>
        <p:spPr>
          <a:xfrm>
            <a:off x="5511364" y="4899523"/>
            <a:ext cx="177800" cy="1990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50" name="Oval 49"/>
          <p:cNvSpPr/>
          <p:nvPr/>
        </p:nvSpPr>
        <p:spPr>
          <a:xfrm>
            <a:off x="4165619" y="4864938"/>
            <a:ext cx="177800" cy="1990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51" name="Oval 50"/>
          <p:cNvSpPr/>
          <p:nvPr/>
        </p:nvSpPr>
        <p:spPr>
          <a:xfrm>
            <a:off x="4826501" y="4718279"/>
            <a:ext cx="177800" cy="1990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cxnSp>
        <p:nvCxnSpPr>
          <p:cNvPr id="8" name="Straight Connector 7"/>
          <p:cNvCxnSpPr>
            <a:endCxn id="3" idx="0"/>
          </p:cNvCxnSpPr>
          <p:nvPr/>
        </p:nvCxnSpPr>
        <p:spPr>
          <a:xfrm flipH="1">
            <a:off x="4021815" y="2011804"/>
            <a:ext cx="557613" cy="754626"/>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p:cNvCxnSpPr>
            <a:endCxn id="48" idx="0"/>
          </p:cNvCxnSpPr>
          <p:nvPr/>
        </p:nvCxnSpPr>
        <p:spPr>
          <a:xfrm>
            <a:off x="5146623" y="1939803"/>
            <a:ext cx="557613" cy="826627"/>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p:cNvCxnSpPr>
            <a:endCxn id="50" idx="0"/>
          </p:cNvCxnSpPr>
          <p:nvPr/>
        </p:nvCxnSpPr>
        <p:spPr>
          <a:xfrm>
            <a:off x="4104380" y="3411011"/>
            <a:ext cx="150139" cy="1453927"/>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p:cNvCxnSpPr>
            <a:endCxn id="51" idx="0"/>
          </p:cNvCxnSpPr>
          <p:nvPr/>
        </p:nvCxnSpPr>
        <p:spPr>
          <a:xfrm>
            <a:off x="4141274" y="3411011"/>
            <a:ext cx="774127" cy="1307268"/>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4153447" y="3411011"/>
            <a:ext cx="1422836" cy="1479842"/>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p:cNvCxnSpPr>
            <a:endCxn id="50" idx="7"/>
          </p:cNvCxnSpPr>
          <p:nvPr/>
        </p:nvCxnSpPr>
        <p:spPr>
          <a:xfrm flipH="1">
            <a:off x="4317381" y="3411011"/>
            <a:ext cx="1258902" cy="1483071"/>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flipH="1">
            <a:off x="4938486" y="3411011"/>
            <a:ext cx="637797" cy="1307268"/>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p:cNvCxnSpPr>
            <a:endCxn id="49" idx="0"/>
          </p:cNvCxnSpPr>
          <p:nvPr/>
        </p:nvCxnSpPr>
        <p:spPr>
          <a:xfrm>
            <a:off x="5588456" y="3436273"/>
            <a:ext cx="11808" cy="1463250"/>
          </a:xfrm>
          <a:prstGeom prst="line">
            <a:avLst/>
          </a:prstGeom>
        </p:spPr>
        <p:style>
          <a:lnRef idx="1">
            <a:schemeClr val="accent1"/>
          </a:lnRef>
          <a:fillRef idx="0">
            <a:schemeClr val="accent1"/>
          </a:fillRef>
          <a:effectRef idx="0">
            <a:schemeClr val="accent1"/>
          </a:effectRef>
          <a:fontRef idx="minor">
            <a:schemeClr val="tx1"/>
          </a:fontRef>
        </p:style>
      </p:cxnSp>
      <p:sp>
        <p:nvSpPr>
          <p:cNvPr id="69" name="Rectangle 68"/>
          <p:cNvSpPr/>
          <p:nvPr/>
        </p:nvSpPr>
        <p:spPr>
          <a:xfrm>
            <a:off x="4414532" y="1180036"/>
            <a:ext cx="1047916" cy="307777"/>
          </a:xfrm>
          <a:prstGeom prst="rect">
            <a:avLst/>
          </a:prstGeom>
        </p:spPr>
        <p:txBody>
          <a:bodyPr wrap="none">
            <a:spAutoFit/>
          </a:bodyPr>
          <a:lstStyle/>
          <a:p>
            <a:pPr algn="ctr"/>
            <a:r>
              <a:rPr lang="en-US" sz="1400" dirty="0">
                <a:latin typeface="+mj-lt"/>
              </a:rPr>
              <a:t>Rest API call</a:t>
            </a:r>
          </a:p>
        </p:txBody>
      </p:sp>
      <p:sp>
        <p:nvSpPr>
          <p:cNvPr id="35" name="Rectangle 34"/>
          <p:cNvSpPr/>
          <p:nvPr/>
        </p:nvSpPr>
        <p:spPr>
          <a:xfrm>
            <a:off x="7091639" y="2338382"/>
            <a:ext cx="1735716" cy="1569660"/>
          </a:xfrm>
          <a:prstGeom prst="rect">
            <a:avLst/>
          </a:prstGeom>
        </p:spPr>
        <p:txBody>
          <a:bodyPr wrap="square">
            <a:spAutoFit/>
          </a:bodyPr>
          <a:lstStyle/>
          <a:p>
            <a:r>
              <a:rPr lang="en-US" sz="1200" dirty="0">
                <a:latin typeface="+mj-lt"/>
              </a:rPr>
              <a:t>Node Role: </a:t>
            </a:r>
          </a:p>
          <a:p>
            <a:r>
              <a:rPr lang="en-US" sz="1200" dirty="0">
                <a:latin typeface="+mj-lt"/>
              </a:rPr>
              <a:t>HTTP Services </a:t>
            </a:r>
          </a:p>
          <a:p>
            <a:r>
              <a:rPr lang="en-US" sz="1200" dirty="0">
                <a:latin typeface="+mj-lt"/>
              </a:rPr>
              <a:t>VM</a:t>
            </a:r>
          </a:p>
          <a:p>
            <a:r>
              <a:rPr lang="en-US" sz="1200" dirty="0">
                <a:latin typeface="+mj-lt"/>
              </a:rPr>
              <a:t>4 cores</a:t>
            </a:r>
          </a:p>
          <a:p>
            <a:r>
              <a:rPr lang="en-US" sz="1200" dirty="0">
                <a:latin typeface="+mj-lt"/>
              </a:rPr>
              <a:t>16 GB RAM</a:t>
            </a:r>
          </a:p>
          <a:p>
            <a:r>
              <a:rPr lang="en-US" sz="1200" dirty="0">
                <a:latin typeface="+mj-lt"/>
              </a:rPr>
              <a:t>CentOS</a:t>
            </a:r>
          </a:p>
          <a:p>
            <a:pPr algn="ctr"/>
            <a:endParaRPr lang="en-US" sz="1200" dirty="0">
              <a:latin typeface="+mj-lt"/>
            </a:endParaRPr>
          </a:p>
          <a:p>
            <a:pPr algn="ctr"/>
            <a:r>
              <a:rPr lang="en-US" sz="1200" dirty="0">
                <a:latin typeface="+mj-lt"/>
              </a:rPr>
              <a:t> </a:t>
            </a:r>
          </a:p>
        </p:txBody>
      </p:sp>
      <p:sp>
        <p:nvSpPr>
          <p:cNvPr id="36" name="Rectangle 35"/>
          <p:cNvSpPr/>
          <p:nvPr/>
        </p:nvSpPr>
        <p:spPr>
          <a:xfrm>
            <a:off x="7092497" y="4343115"/>
            <a:ext cx="1153494" cy="461665"/>
          </a:xfrm>
          <a:prstGeom prst="rect">
            <a:avLst/>
          </a:prstGeom>
        </p:spPr>
        <p:txBody>
          <a:bodyPr wrap="square">
            <a:spAutoFit/>
          </a:bodyPr>
          <a:lstStyle/>
          <a:p>
            <a:pPr algn="ctr"/>
            <a:r>
              <a:rPr lang="en-US" sz="1200" dirty="0">
                <a:latin typeface="+mj-lt"/>
              </a:rPr>
              <a:t>Node Role:</a:t>
            </a:r>
          </a:p>
          <a:p>
            <a:pPr algn="ctr"/>
            <a:r>
              <a:rPr lang="en-US" sz="1200" dirty="0">
                <a:latin typeface="+mj-lt"/>
              </a:rPr>
              <a:t>Data actors</a:t>
            </a:r>
          </a:p>
        </p:txBody>
      </p:sp>
      <p:sp>
        <p:nvSpPr>
          <p:cNvPr id="37" name="TextBox 36"/>
          <p:cNvSpPr txBox="1"/>
          <p:nvPr/>
        </p:nvSpPr>
        <p:spPr>
          <a:xfrm>
            <a:off x="8994604" y="2197375"/>
            <a:ext cx="2969689" cy="3139321"/>
          </a:xfrm>
          <a:prstGeom prst="rect">
            <a:avLst/>
          </a:prstGeom>
          <a:noFill/>
        </p:spPr>
        <p:txBody>
          <a:bodyPr wrap="square" rtlCol="0">
            <a:spAutoFit/>
          </a:bodyPr>
          <a:lstStyle/>
          <a:p>
            <a:r>
              <a:rPr lang="en-US" dirty="0"/>
              <a:t>Akka Cluster is made up of nodes.</a:t>
            </a:r>
          </a:p>
          <a:p>
            <a:endParaRPr lang="en-US" dirty="0"/>
          </a:p>
          <a:p>
            <a:r>
              <a:rPr lang="en-US" dirty="0"/>
              <a:t>Node is a single JVM process</a:t>
            </a:r>
          </a:p>
          <a:p>
            <a:endParaRPr lang="en-US" dirty="0"/>
          </a:p>
          <a:p>
            <a:r>
              <a:rPr lang="en-US" dirty="0"/>
              <a:t>We can add more nodes, with different roles anywhere in our infrastructure.</a:t>
            </a:r>
          </a:p>
          <a:p>
            <a:endParaRPr lang="en-US" dirty="0"/>
          </a:p>
          <a:p>
            <a:r>
              <a:rPr lang="en-US" dirty="0"/>
              <a:t>We are building Restful API services on our own.</a:t>
            </a:r>
          </a:p>
        </p:txBody>
      </p:sp>
    </p:spTree>
    <p:extLst>
      <p:ext uri="{BB962C8B-B14F-4D97-AF65-F5344CB8AC3E}">
        <p14:creationId xmlns:p14="http://schemas.microsoft.com/office/powerpoint/2010/main" val="12298385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Key Terms for API Developers</a:t>
            </a:r>
          </a:p>
        </p:txBody>
      </p:sp>
      <p:sp>
        <p:nvSpPr>
          <p:cNvPr id="3" name="Content Placeholder 2"/>
          <p:cNvSpPr>
            <a:spLocks noGrp="1"/>
          </p:cNvSpPr>
          <p:nvPr>
            <p:ph idx="1"/>
          </p:nvPr>
        </p:nvSpPr>
        <p:spPr>
          <a:xfrm>
            <a:off x="838200" y="1584325"/>
            <a:ext cx="10515600" cy="4351338"/>
          </a:xfrm>
        </p:spPr>
        <p:txBody>
          <a:bodyPr>
            <a:normAutofit lnSpcReduction="10000"/>
          </a:bodyPr>
          <a:lstStyle/>
          <a:p>
            <a:pPr marL="0" lvl="0" indent="0">
              <a:lnSpc>
                <a:spcPct val="100000"/>
              </a:lnSpc>
              <a:spcBef>
                <a:spcPts val="0"/>
              </a:spcBef>
              <a:buNone/>
            </a:pPr>
            <a:r>
              <a:rPr lang="en-US" sz="1800" dirty="0"/>
              <a:t>Blocking Call </a:t>
            </a:r>
          </a:p>
          <a:p>
            <a:pPr marL="0" lvl="0" indent="0">
              <a:lnSpc>
                <a:spcPct val="100000"/>
              </a:lnSpc>
              <a:spcBef>
                <a:spcPts val="0"/>
              </a:spcBef>
              <a:buNone/>
            </a:pPr>
            <a:r>
              <a:rPr lang="en-US" sz="1800" dirty="0"/>
              <a:t>Non-Blocking Call </a:t>
            </a:r>
          </a:p>
          <a:p>
            <a:pPr marL="0" lvl="0" indent="0">
              <a:lnSpc>
                <a:spcPct val="100000"/>
              </a:lnSpc>
              <a:spcBef>
                <a:spcPts val="0"/>
              </a:spcBef>
              <a:buNone/>
            </a:pPr>
            <a:r>
              <a:rPr lang="en-US" sz="1800" dirty="0"/>
              <a:t>Synchronous</a:t>
            </a:r>
          </a:p>
          <a:p>
            <a:pPr marL="0" lvl="0" indent="0">
              <a:lnSpc>
                <a:spcPct val="100000"/>
              </a:lnSpc>
              <a:spcBef>
                <a:spcPts val="0"/>
              </a:spcBef>
              <a:buNone/>
            </a:pPr>
            <a:r>
              <a:rPr lang="en-US" sz="1800" dirty="0"/>
              <a:t>Asynchronous</a:t>
            </a:r>
          </a:p>
          <a:p>
            <a:pPr marL="0" lvl="0" indent="0">
              <a:lnSpc>
                <a:spcPct val="100000"/>
              </a:lnSpc>
              <a:spcBef>
                <a:spcPts val="0"/>
              </a:spcBef>
              <a:buNone/>
            </a:pPr>
            <a:r>
              <a:rPr lang="en-US" sz="1800" dirty="0"/>
              <a:t>Concurrency </a:t>
            </a:r>
          </a:p>
          <a:p>
            <a:pPr marL="0" lvl="0" indent="0">
              <a:lnSpc>
                <a:spcPct val="100000"/>
              </a:lnSpc>
              <a:spcBef>
                <a:spcPts val="0"/>
              </a:spcBef>
              <a:buNone/>
            </a:pPr>
            <a:r>
              <a:rPr lang="en-US" sz="1800" dirty="0"/>
              <a:t>Parallelism</a:t>
            </a:r>
          </a:p>
          <a:p>
            <a:pPr marL="0" lvl="0" indent="0">
              <a:lnSpc>
                <a:spcPct val="100000"/>
              </a:lnSpc>
              <a:spcBef>
                <a:spcPts val="0"/>
              </a:spcBef>
              <a:buNone/>
            </a:pPr>
            <a:r>
              <a:rPr lang="en-US" sz="1800" dirty="0"/>
              <a:t>Multi-thread programming</a:t>
            </a:r>
          </a:p>
          <a:p>
            <a:pPr marL="0" lvl="0" indent="0">
              <a:lnSpc>
                <a:spcPct val="100000"/>
              </a:lnSpc>
              <a:spcBef>
                <a:spcPts val="0"/>
              </a:spcBef>
              <a:buNone/>
            </a:pPr>
            <a:r>
              <a:rPr lang="en-US" sz="1800" dirty="0"/>
              <a:t>Actor Model</a:t>
            </a:r>
          </a:p>
          <a:p>
            <a:pPr marL="0" lvl="0" indent="0">
              <a:lnSpc>
                <a:spcPct val="100000"/>
              </a:lnSpc>
              <a:spcBef>
                <a:spcPts val="0"/>
              </a:spcBef>
              <a:buNone/>
            </a:pPr>
            <a:r>
              <a:rPr lang="en-US" sz="1800" dirty="0"/>
              <a:t>Futures</a:t>
            </a:r>
          </a:p>
          <a:p>
            <a:pPr marL="0" lvl="0" indent="0">
              <a:lnSpc>
                <a:spcPct val="100000"/>
              </a:lnSpc>
              <a:spcBef>
                <a:spcPts val="0"/>
              </a:spcBef>
              <a:buNone/>
            </a:pPr>
            <a:endParaRPr lang="en-US" sz="1800" dirty="0"/>
          </a:p>
          <a:p>
            <a:pPr marL="0" lvl="0" indent="0">
              <a:lnSpc>
                <a:spcPct val="100000"/>
              </a:lnSpc>
              <a:spcBef>
                <a:spcPts val="0"/>
              </a:spcBef>
              <a:buNone/>
            </a:pPr>
            <a:r>
              <a:rPr lang="en-US" sz="1800" dirty="0"/>
              <a:t>Using Akka actor model, futures and Cassandra Java Driver non-blocking asynchronous calls makes a good combination for achieving high concurrency and throughput than traditional JDBC driver based databases.</a:t>
            </a:r>
          </a:p>
          <a:p>
            <a:pPr marL="0" lvl="0" indent="0">
              <a:lnSpc>
                <a:spcPct val="100000"/>
              </a:lnSpc>
              <a:spcBef>
                <a:spcPts val="0"/>
              </a:spcBef>
              <a:buNone/>
            </a:pPr>
            <a:endParaRPr lang="en-US" sz="1800" dirty="0"/>
          </a:p>
          <a:p>
            <a:pPr marL="0" lvl="0" indent="0">
              <a:lnSpc>
                <a:spcPct val="100000"/>
              </a:lnSpc>
              <a:spcBef>
                <a:spcPts val="0"/>
              </a:spcBef>
              <a:buNone/>
            </a:pPr>
            <a:r>
              <a:rPr lang="en-US" sz="1800" dirty="0"/>
              <a:t>Ex: Blocking calls can fit ~4096 threads in 1 GB memory</a:t>
            </a:r>
          </a:p>
          <a:p>
            <a:pPr marL="0" lvl="0" indent="0">
              <a:lnSpc>
                <a:spcPct val="100000"/>
              </a:lnSpc>
              <a:spcBef>
                <a:spcPts val="0"/>
              </a:spcBef>
              <a:buNone/>
            </a:pPr>
            <a:r>
              <a:rPr lang="en-US" sz="1800" dirty="0"/>
              <a:t>      ~2.7 million actors can fit in 1 GB memory.</a:t>
            </a:r>
          </a:p>
          <a:p>
            <a:pPr marL="0" lvl="0" indent="0">
              <a:lnSpc>
                <a:spcPct val="100000"/>
              </a:lnSpc>
              <a:spcBef>
                <a:spcPts val="0"/>
              </a:spcBef>
              <a:buNone/>
            </a:pPr>
            <a:endParaRPr lang="en-US" sz="1800" dirty="0"/>
          </a:p>
          <a:p>
            <a:pPr marL="0" lvl="0" indent="0">
              <a:lnSpc>
                <a:spcPct val="100000"/>
              </a:lnSpc>
              <a:spcBef>
                <a:spcPts val="0"/>
              </a:spcBef>
              <a:buNone/>
            </a:pPr>
            <a:r>
              <a:rPr lang="en-US" sz="1800" dirty="0"/>
              <a:t>Reference: SMACK is a popular tech stack in Big Data space.</a:t>
            </a:r>
          </a:p>
          <a:p>
            <a:pPr marL="0" lvl="0" indent="0">
              <a:lnSpc>
                <a:spcPct val="100000"/>
              </a:lnSpc>
              <a:spcBef>
                <a:spcPts val="0"/>
              </a:spcBef>
              <a:buNone/>
            </a:pPr>
            <a:endParaRPr lang="en-US" dirty="0"/>
          </a:p>
          <a:p>
            <a:pPr marL="0" lvl="0" indent="0">
              <a:lnSpc>
                <a:spcPct val="100000"/>
              </a:lnSpc>
              <a:spcBef>
                <a:spcPts val="0"/>
              </a:spcBef>
              <a:buNone/>
            </a:pPr>
            <a:endParaRPr lang="en-US" dirty="0"/>
          </a:p>
          <a:p>
            <a:pPr marL="0" lvl="0" indent="0">
              <a:lnSpc>
                <a:spcPct val="100000"/>
              </a:lnSpc>
              <a:spcBef>
                <a:spcPts val="0"/>
              </a:spcBef>
              <a:buNone/>
            </a:pPr>
            <a:endParaRPr lang="en-US" sz="2000" dirty="0"/>
          </a:p>
        </p:txBody>
      </p:sp>
    </p:spTree>
    <p:extLst>
      <p:ext uri="{BB962C8B-B14F-4D97-AF65-F5344CB8AC3E}">
        <p14:creationId xmlns:p14="http://schemas.microsoft.com/office/powerpoint/2010/main" val="19334236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Element Analytics API Journey</a:t>
            </a:r>
          </a:p>
        </p:txBody>
      </p:sp>
      <p:sp>
        <p:nvSpPr>
          <p:cNvPr id="3" name="Content Placeholder 2"/>
          <p:cNvSpPr>
            <a:spLocks noGrp="1"/>
          </p:cNvSpPr>
          <p:nvPr>
            <p:ph idx="1"/>
          </p:nvPr>
        </p:nvSpPr>
        <p:spPr/>
        <p:txBody>
          <a:bodyPr/>
          <a:lstStyle/>
          <a:p>
            <a:r>
              <a:rPr lang="en-US" dirty="0"/>
              <a:t>Discussions Started in April-May</a:t>
            </a:r>
          </a:p>
          <a:p>
            <a:r>
              <a:rPr lang="en-US" dirty="0"/>
              <a:t>Spring Boot vs Akka Comparison</a:t>
            </a:r>
          </a:p>
          <a:p>
            <a:r>
              <a:rPr lang="en-US" dirty="0"/>
              <a:t>Akka was chosen for asynchronous, non-blocking, parallelism, scalability, extensive open source library availability etc.</a:t>
            </a:r>
          </a:p>
          <a:p>
            <a:r>
              <a:rPr lang="en-US" dirty="0"/>
              <a:t>POC Completed July – Sept 9th</a:t>
            </a:r>
          </a:p>
        </p:txBody>
      </p:sp>
    </p:spTree>
    <p:extLst>
      <p:ext uri="{BB962C8B-B14F-4D97-AF65-F5344CB8AC3E}">
        <p14:creationId xmlns:p14="http://schemas.microsoft.com/office/powerpoint/2010/main" val="16449055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Rounded Rectangle 118"/>
          <p:cNvSpPr/>
          <p:nvPr/>
        </p:nvSpPr>
        <p:spPr>
          <a:xfrm>
            <a:off x="1701800" y="4214510"/>
            <a:ext cx="7978188" cy="2262489"/>
          </a:xfrm>
          <a:prstGeom prst="roundRect">
            <a:avLst/>
          </a:prstGeom>
          <a:solidFill>
            <a:schemeClr val="bg1">
              <a:lumMod val="85000"/>
              <a:alpha val="60000"/>
            </a:schemeClr>
          </a:solidFill>
          <a:ln w="3175" cap="flat" cmpd="sng" algn="ctr">
            <a:no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latin typeface="+mj-lt"/>
            </a:endParaRPr>
          </a:p>
        </p:txBody>
      </p:sp>
      <p:sp>
        <p:nvSpPr>
          <p:cNvPr id="80" name="Can 79"/>
          <p:cNvSpPr/>
          <p:nvPr/>
        </p:nvSpPr>
        <p:spPr>
          <a:xfrm>
            <a:off x="5321108" y="4840554"/>
            <a:ext cx="320040" cy="450129"/>
          </a:xfrm>
          <a:prstGeom prst="can">
            <a:avLst/>
          </a:prstGeom>
          <a:solidFill>
            <a:srgbClr val="1EA7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Can 80"/>
          <p:cNvSpPr/>
          <p:nvPr/>
        </p:nvSpPr>
        <p:spPr>
          <a:xfrm>
            <a:off x="5640142" y="4774787"/>
            <a:ext cx="320040" cy="450129"/>
          </a:xfrm>
          <a:prstGeom prst="can">
            <a:avLst/>
          </a:prstGeom>
          <a:solidFill>
            <a:srgbClr val="1EA7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Can 81"/>
          <p:cNvSpPr/>
          <p:nvPr/>
        </p:nvSpPr>
        <p:spPr>
          <a:xfrm>
            <a:off x="5953800" y="4849718"/>
            <a:ext cx="320040" cy="450129"/>
          </a:xfrm>
          <a:prstGeom prst="can">
            <a:avLst/>
          </a:prstGeom>
          <a:solidFill>
            <a:srgbClr val="1EA7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Can 82"/>
          <p:cNvSpPr/>
          <p:nvPr/>
        </p:nvSpPr>
        <p:spPr>
          <a:xfrm>
            <a:off x="6270824" y="4924785"/>
            <a:ext cx="320040" cy="450129"/>
          </a:xfrm>
          <a:prstGeom prst="can">
            <a:avLst/>
          </a:prstGeom>
          <a:solidFill>
            <a:srgbClr val="1EA7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Can 78"/>
          <p:cNvSpPr/>
          <p:nvPr/>
        </p:nvSpPr>
        <p:spPr>
          <a:xfrm>
            <a:off x="5008255" y="4924784"/>
            <a:ext cx="320040" cy="450129"/>
          </a:xfrm>
          <a:prstGeom prst="can">
            <a:avLst/>
          </a:prstGeom>
          <a:solidFill>
            <a:srgbClr val="1EA7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Rounded Rectangle 143"/>
          <p:cNvSpPr/>
          <p:nvPr/>
        </p:nvSpPr>
        <p:spPr>
          <a:xfrm>
            <a:off x="3434529" y="1808282"/>
            <a:ext cx="1518895" cy="1172600"/>
          </a:xfrm>
          <a:prstGeom prst="roundRect">
            <a:avLst/>
          </a:prstGeom>
          <a:solidFill>
            <a:schemeClr val="bg1">
              <a:lumMod val="85000"/>
              <a:alpha val="60000"/>
            </a:schemeClr>
          </a:solidFill>
          <a:ln w="3175" cap="flat" cmpd="sng" algn="ctr">
            <a:no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latin typeface="+mj-lt"/>
            </a:endParaRPr>
          </a:p>
        </p:txBody>
      </p:sp>
      <p:sp>
        <p:nvSpPr>
          <p:cNvPr id="203" name="TextBox 202"/>
          <p:cNvSpPr txBox="1"/>
          <p:nvPr/>
        </p:nvSpPr>
        <p:spPr>
          <a:xfrm>
            <a:off x="3460370" y="2683701"/>
            <a:ext cx="642391" cy="322581"/>
          </a:xfrm>
          <a:prstGeom prst="rect">
            <a:avLst/>
          </a:prstGeom>
          <a:noFill/>
        </p:spPr>
        <p:txBody>
          <a:bodyPr wrap="square" rtlCol="0">
            <a:noAutofit/>
          </a:bodyPr>
          <a:lstStyle/>
          <a:p>
            <a:pPr algn="ctr">
              <a:spcAft>
                <a:spcPts val="600"/>
              </a:spcAft>
            </a:pPr>
            <a:r>
              <a:rPr lang="en-US" sz="1100" dirty="0">
                <a:solidFill>
                  <a:prstClr val="black">
                    <a:lumMod val="95000"/>
                    <a:lumOff val="5000"/>
                  </a:prstClr>
                </a:solidFill>
                <a:latin typeface="+mj-lt"/>
                <a:cs typeface="GE Inspira"/>
              </a:rPr>
              <a:t>Reports</a:t>
            </a:r>
          </a:p>
          <a:p>
            <a:pPr algn="ctr"/>
            <a:endParaRPr lang="en-US" sz="1100" dirty="0">
              <a:solidFill>
                <a:prstClr val="black"/>
              </a:solidFill>
              <a:latin typeface="+mj-lt"/>
              <a:cs typeface="GE Inspira"/>
            </a:endParaRPr>
          </a:p>
        </p:txBody>
      </p:sp>
      <p:sp>
        <p:nvSpPr>
          <p:cNvPr id="205" name="TextBox 204"/>
          <p:cNvSpPr txBox="1"/>
          <p:nvPr/>
        </p:nvSpPr>
        <p:spPr>
          <a:xfrm>
            <a:off x="4111742" y="2700421"/>
            <a:ext cx="892996" cy="246182"/>
          </a:xfrm>
          <a:prstGeom prst="rect">
            <a:avLst/>
          </a:prstGeom>
          <a:noFill/>
        </p:spPr>
        <p:txBody>
          <a:bodyPr wrap="square" rtlCol="0">
            <a:noAutofit/>
          </a:bodyPr>
          <a:lstStyle/>
          <a:p>
            <a:pPr algn="ctr">
              <a:spcAft>
                <a:spcPts val="600"/>
              </a:spcAft>
            </a:pPr>
            <a:r>
              <a:rPr lang="en-US" sz="1100" dirty="0">
                <a:solidFill>
                  <a:prstClr val="black">
                    <a:lumMod val="95000"/>
                    <a:lumOff val="5000"/>
                  </a:prstClr>
                </a:solidFill>
                <a:latin typeface="+mj-lt"/>
                <a:cs typeface="GE Inspira"/>
              </a:rPr>
              <a:t>Dashboards</a:t>
            </a:r>
          </a:p>
        </p:txBody>
      </p:sp>
      <p:pic>
        <p:nvPicPr>
          <p:cNvPr id="211" name="Picture 210" descr="adhoc.png"/>
          <p:cNvPicPr>
            <a:picLocks noChangeAspect="1"/>
          </p:cNvPicPr>
          <p:nvPr/>
        </p:nvPicPr>
        <p:blipFill>
          <a:blip r:embed="rId3"/>
          <a:stretch>
            <a:fillRect/>
          </a:stretch>
        </p:blipFill>
        <p:spPr>
          <a:xfrm>
            <a:off x="4391743" y="2392176"/>
            <a:ext cx="406473" cy="357697"/>
          </a:xfrm>
          <a:prstGeom prst="rect">
            <a:avLst/>
          </a:prstGeom>
          <a:solidFill>
            <a:schemeClr val="bg1">
              <a:lumMod val="95000"/>
            </a:schemeClr>
          </a:solidFill>
        </p:spPr>
      </p:pic>
      <p:pic>
        <p:nvPicPr>
          <p:cNvPr id="212" name="Picture 211" descr="reports.png"/>
          <p:cNvPicPr>
            <a:picLocks noChangeAspect="1"/>
          </p:cNvPicPr>
          <p:nvPr/>
        </p:nvPicPr>
        <p:blipFill>
          <a:blip r:embed="rId4"/>
          <a:stretch>
            <a:fillRect/>
          </a:stretch>
        </p:blipFill>
        <p:spPr>
          <a:xfrm>
            <a:off x="3678589" y="2337679"/>
            <a:ext cx="354035" cy="419253"/>
          </a:xfrm>
          <a:prstGeom prst="rect">
            <a:avLst/>
          </a:prstGeom>
          <a:solidFill>
            <a:schemeClr val="bg1">
              <a:lumMod val="95000"/>
            </a:schemeClr>
          </a:solidFill>
        </p:spPr>
      </p:pic>
      <p:sp>
        <p:nvSpPr>
          <p:cNvPr id="139" name="TextBox 138"/>
          <p:cNvSpPr txBox="1"/>
          <p:nvPr/>
        </p:nvSpPr>
        <p:spPr>
          <a:xfrm>
            <a:off x="5006080" y="4239410"/>
            <a:ext cx="1668213" cy="276999"/>
          </a:xfrm>
          <a:prstGeom prst="rect">
            <a:avLst/>
          </a:prstGeom>
        </p:spPr>
        <p:txBody>
          <a:bodyPr wrap="none">
            <a:spAutoFit/>
          </a:bodyPr>
          <a:lstStyle>
            <a:defPPr>
              <a:defRPr lang="en-US"/>
            </a:defPPr>
            <a:lvl1pPr algn="ctr">
              <a:defRPr sz="1200">
                <a:latin typeface="+mj-lt"/>
              </a:defRPr>
            </a:lvl1pPr>
          </a:lstStyle>
          <a:p>
            <a:r>
              <a:rPr lang="en-US" dirty="0"/>
              <a:t>ANALYTICAL DATASTORE</a:t>
            </a:r>
          </a:p>
        </p:txBody>
      </p:sp>
      <p:sp>
        <p:nvSpPr>
          <p:cNvPr id="11" name="Rectangle 10"/>
          <p:cNvSpPr/>
          <p:nvPr/>
        </p:nvSpPr>
        <p:spPr>
          <a:xfrm>
            <a:off x="3574478" y="1810530"/>
            <a:ext cx="1204240" cy="276999"/>
          </a:xfrm>
          <a:prstGeom prst="rect">
            <a:avLst/>
          </a:prstGeom>
        </p:spPr>
        <p:txBody>
          <a:bodyPr wrap="none">
            <a:spAutoFit/>
          </a:bodyPr>
          <a:lstStyle/>
          <a:p>
            <a:pPr algn="ctr"/>
            <a:r>
              <a:rPr lang="en-US" sz="1200" dirty="0">
                <a:latin typeface="+mj-lt"/>
              </a:rPr>
              <a:t>Data Exploration</a:t>
            </a:r>
          </a:p>
        </p:txBody>
      </p:sp>
      <p:sp>
        <p:nvSpPr>
          <p:cNvPr id="109" name="Rectangle 108"/>
          <p:cNvSpPr/>
          <p:nvPr/>
        </p:nvSpPr>
        <p:spPr>
          <a:xfrm>
            <a:off x="3724678" y="2091715"/>
            <a:ext cx="951927" cy="246221"/>
          </a:xfrm>
          <a:prstGeom prst="rect">
            <a:avLst/>
          </a:prstGeom>
          <a:solidFill>
            <a:schemeClr val="bg1"/>
          </a:solidFill>
        </p:spPr>
        <p:txBody>
          <a:bodyPr wrap="square">
            <a:spAutoFit/>
          </a:bodyPr>
          <a:lstStyle/>
          <a:p>
            <a:pPr algn="ctr"/>
            <a:r>
              <a:rPr lang="en-US" sz="1000" dirty="0">
                <a:solidFill>
                  <a:srgbClr val="000000"/>
                </a:solidFill>
                <a:latin typeface="+mj-lt"/>
              </a:rPr>
              <a:t>Power BI</a:t>
            </a:r>
          </a:p>
        </p:txBody>
      </p:sp>
      <p:sp>
        <p:nvSpPr>
          <p:cNvPr id="2" name="Can 1"/>
          <p:cNvSpPr/>
          <p:nvPr/>
        </p:nvSpPr>
        <p:spPr>
          <a:xfrm>
            <a:off x="4882954" y="5176928"/>
            <a:ext cx="320040" cy="450129"/>
          </a:xfrm>
          <a:prstGeom prst="can">
            <a:avLst/>
          </a:prstGeom>
          <a:solidFill>
            <a:srgbClr val="1EA7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Can 83"/>
          <p:cNvSpPr/>
          <p:nvPr/>
        </p:nvSpPr>
        <p:spPr>
          <a:xfrm>
            <a:off x="6343277" y="5199516"/>
            <a:ext cx="320040" cy="450129"/>
          </a:xfrm>
          <a:prstGeom prst="can">
            <a:avLst/>
          </a:prstGeom>
          <a:solidFill>
            <a:srgbClr val="1EA7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Can 86"/>
          <p:cNvSpPr/>
          <p:nvPr/>
        </p:nvSpPr>
        <p:spPr>
          <a:xfrm>
            <a:off x="5161088" y="5349755"/>
            <a:ext cx="320040" cy="450129"/>
          </a:xfrm>
          <a:prstGeom prst="can">
            <a:avLst/>
          </a:prstGeom>
          <a:solidFill>
            <a:srgbClr val="1EA7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8" name="Can 87"/>
          <p:cNvSpPr/>
          <p:nvPr/>
        </p:nvSpPr>
        <p:spPr>
          <a:xfrm>
            <a:off x="5488970" y="5374913"/>
            <a:ext cx="320040" cy="450129"/>
          </a:xfrm>
          <a:prstGeom prst="can">
            <a:avLst/>
          </a:prstGeom>
          <a:solidFill>
            <a:srgbClr val="1EA7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Can 88"/>
          <p:cNvSpPr/>
          <p:nvPr/>
        </p:nvSpPr>
        <p:spPr>
          <a:xfrm>
            <a:off x="5801532" y="5400828"/>
            <a:ext cx="320040" cy="450129"/>
          </a:xfrm>
          <a:prstGeom prst="can">
            <a:avLst/>
          </a:prstGeom>
          <a:solidFill>
            <a:srgbClr val="1EA7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Can 89"/>
          <p:cNvSpPr/>
          <p:nvPr/>
        </p:nvSpPr>
        <p:spPr>
          <a:xfrm>
            <a:off x="6118846" y="5325761"/>
            <a:ext cx="320040" cy="450129"/>
          </a:xfrm>
          <a:prstGeom prst="can">
            <a:avLst/>
          </a:prstGeom>
          <a:solidFill>
            <a:srgbClr val="1EA7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TextBox 90"/>
          <p:cNvSpPr txBox="1"/>
          <p:nvPr/>
        </p:nvSpPr>
        <p:spPr>
          <a:xfrm>
            <a:off x="6670337" y="4897702"/>
            <a:ext cx="811697" cy="646331"/>
          </a:xfrm>
          <a:prstGeom prst="rect">
            <a:avLst/>
          </a:prstGeom>
        </p:spPr>
        <p:txBody>
          <a:bodyPr wrap="none">
            <a:spAutoFit/>
          </a:bodyPr>
          <a:lstStyle>
            <a:defPPr>
              <a:defRPr lang="en-US"/>
            </a:defPPr>
            <a:lvl1pPr algn="ctr">
              <a:defRPr sz="1200">
                <a:latin typeface="+mj-lt"/>
              </a:defRPr>
            </a:lvl1pPr>
          </a:lstStyle>
          <a:p>
            <a:pPr algn="l"/>
            <a:r>
              <a:rPr lang="en-US" dirty="0">
                <a:solidFill>
                  <a:schemeClr val="accent1">
                    <a:lumMod val="75000"/>
                  </a:schemeClr>
                </a:solidFill>
              </a:rPr>
              <a:t>Cassandra</a:t>
            </a:r>
          </a:p>
          <a:p>
            <a:pPr algn="l"/>
            <a:r>
              <a:rPr lang="en-US" dirty="0">
                <a:solidFill>
                  <a:schemeClr val="accent1">
                    <a:lumMod val="75000"/>
                  </a:schemeClr>
                </a:solidFill>
              </a:rPr>
              <a:t>Spark</a:t>
            </a:r>
          </a:p>
          <a:p>
            <a:pPr algn="l"/>
            <a:r>
              <a:rPr lang="en-US" dirty="0">
                <a:solidFill>
                  <a:schemeClr val="accent1">
                    <a:lumMod val="75000"/>
                  </a:schemeClr>
                </a:solidFill>
              </a:rPr>
              <a:t>FiloDB</a:t>
            </a:r>
          </a:p>
        </p:txBody>
      </p:sp>
      <p:sp>
        <p:nvSpPr>
          <p:cNvPr id="92" name="Rounded Rectangle 91"/>
          <p:cNvSpPr/>
          <p:nvPr/>
        </p:nvSpPr>
        <p:spPr>
          <a:xfrm>
            <a:off x="1701800" y="3396191"/>
            <a:ext cx="7978188" cy="401622"/>
          </a:xfrm>
          <a:prstGeom prst="roundRect">
            <a:avLst/>
          </a:prstGeom>
          <a:solidFill>
            <a:schemeClr val="bg1">
              <a:lumMod val="85000"/>
              <a:alpha val="60000"/>
            </a:schemeClr>
          </a:solidFill>
          <a:ln w="3175" cap="flat" cmpd="sng" algn="ctr">
            <a:solidFill>
              <a:srgbClr val="FF0000"/>
            </a:solid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latin typeface="+mj-lt"/>
            </a:endParaRPr>
          </a:p>
        </p:txBody>
      </p:sp>
      <p:sp>
        <p:nvSpPr>
          <p:cNvPr id="94" name="Rectangle 93"/>
          <p:cNvSpPr/>
          <p:nvPr/>
        </p:nvSpPr>
        <p:spPr>
          <a:xfrm>
            <a:off x="4802824" y="3455236"/>
            <a:ext cx="2133790" cy="307777"/>
          </a:xfrm>
          <a:prstGeom prst="rect">
            <a:avLst/>
          </a:prstGeom>
        </p:spPr>
        <p:txBody>
          <a:bodyPr wrap="none">
            <a:spAutoFit/>
          </a:bodyPr>
          <a:lstStyle/>
          <a:p>
            <a:pPr algn="ctr"/>
            <a:r>
              <a:rPr lang="en-US" sz="1400" dirty="0">
                <a:latin typeface="+mj-lt"/>
              </a:rPr>
              <a:t>Restful Services API LAYER  </a:t>
            </a:r>
          </a:p>
        </p:txBody>
      </p:sp>
      <p:sp>
        <p:nvSpPr>
          <p:cNvPr id="95" name="Rounded Rectangle 94"/>
          <p:cNvSpPr/>
          <p:nvPr/>
        </p:nvSpPr>
        <p:spPr>
          <a:xfrm>
            <a:off x="1729853" y="1795582"/>
            <a:ext cx="1420171" cy="1201440"/>
          </a:xfrm>
          <a:prstGeom prst="roundRect">
            <a:avLst/>
          </a:prstGeom>
          <a:solidFill>
            <a:schemeClr val="bg1">
              <a:lumMod val="85000"/>
              <a:alpha val="60000"/>
            </a:schemeClr>
          </a:solidFill>
          <a:ln w="3175" cap="flat" cmpd="sng" algn="ctr">
            <a:solidFill>
              <a:srgbClr val="FF0000"/>
            </a:solid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latin typeface="+mj-lt"/>
            </a:endParaRPr>
          </a:p>
        </p:txBody>
      </p:sp>
      <p:sp>
        <p:nvSpPr>
          <p:cNvPr id="96" name="TextBox 95"/>
          <p:cNvSpPr txBox="1"/>
          <p:nvPr/>
        </p:nvSpPr>
        <p:spPr>
          <a:xfrm>
            <a:off x="1733170" y="2721801"/>
            <a:ext cx="642391" cy="322581"/>
          </a:xfrm>
          <a:prstGeom prst="rect">
            <a:avLst/>
          </a:prstGeom>
          <a:noFill/>
        </p:spPr>
        <p:txBody>
          <a:bodyPr wrap="square" rtlCol="0">
            <a:noAutofit/>
          </a:bodyPr>
          <a:lstStyle/>
          <a:p>
            <a:pPr algn="ctr">
              <a:spcAft>
                <a:spcPts val="600"/>
              </a:spcAft>
            </a:pPr>
            <a:r>
              <a:rPr lang="en-US" sz="1100" dirty="0">
                <a:solidFill>
                  <a:prstClr val="black">
                    <a:lumMod val="95000"/>
                    <a:lumOff val="5000"/>
                  </a:prstClr>
                </a:solidFill>
                <a:latin typeface="+mj-lt"/>
                <a:cs typeface="GE Inspira"/>
              </a:rPr>
              <a:t>Reports</a:t>
            </a:r>
          </a:p>
          <a:p>
            <a:pPr algn="ctr"/>
            <a:endParaRPr lang="en-US" sz="1100" dirty="0">
              <a:solidFill>
                <a:prstClr val="black"/>
              </a:solidFill>
              <a:latin typeface="+mj-lt"/>
              <a:cs typeface="GE Inspira"/>
            </a:endParaRPr>
          </a:p>
        </p:txBody>
      </p:sp>
      <p:sp>
        <p:nvSpPr>
          <p:cNvPr id="97" name="TextBox 96"/>
          <p:cNvSpPr txBox="1"/>
          <p:nvPr/>
        </p:nvSpPr>
        <p:spPr>
          <a:xfrm>
            <a:off x="2346442" y="2738521"/>
            <a:ext cx="892996" cy="246182"/>
          </a:xfrm>
          <a:prstGeom prst="rect">
            <a:avLst/>
          </a:prstGeom>
          <a:noFill/>
        </p:spPr>
        <p:txBody>
          <a:bodyPr wrap="square" rtlCol="0">
            <a:noAutofit/>
          </a:bodyPr>
          <a:lstStyle/>
          <a:p>
            <a:pPr algn="ctr">
              <a:spcAft>
                <a:spcPts val="600"/>
              </a:spcAft>
            </a:pPr>
            <a:r>
              <a:rPr lang="en-US" sz="1100" dirty="0">
                <a:solidFill>
                  <a:prstClr val="black">
                    <a:lumMod val="95000"/>
                    <a:lumOff val="5000"/>
                  </a:prstClr>
                </a:solidFill>
                <a:latin typeface="+mj-lt"/>
                <a:cs typeface="GE Inspira"/>
              </a:rPr>
              <a:t>Dashboards</a:t>
            </a:r>
          </a:p>
        </p:txBody>
      </p:sp>
      <p:pic>
        <p:nvPicPr>
          <p:cNvPr id="98" name="Picture 97" descr="adhoc.png"/>
          <p:cNvPicPr>
            <a:picLocks noChangeAspect="1"/>
          </p:cNvPicPr>
          <p:nvPr/>
        </p:nvPicPr>
        <p:blipFill>
          <a:blip r:embed="rId3"/>
          <a:stretch>
            <a:fillRect/>
          </a:stretch>
        </p:blipFill>
        <p:spPr>
          <a:xfrm>
            <a:off x="2626443" y="2404876"/>
            <a:ext cx="406473" cy="357697"/>
          </a:xfrm>
          <a:prstGeom prst="rect">
            <a:avLst/>
          </a:prstGeom>
          <a:solidFill>
            <a:schemeClr val="bg1">
              <a:lumMod val="95000"/>
            </a:schemeClr>
          </a:solidFill>
        </p:spPr>
      </p:pic>
      <p:pic>
        <p:nvPicPr>
          <p:cNvPr id="99" name="Picture 98" descr="reports.png"/>
          <p:cNvPicPr>
            <a:picLocks noChangeAspect="1"/>
          </p:cNvPicPr>
          <p:nvPr/>
        </p:nvPicPr>
        <p:blipFill>
          <a:blip r:embed="rId4"/>
          <a:stretch>
            <a:fillRect/>
          </a:stretch>
        </p:blipFill>
        <p:spPr>
          <a:xfrm>
            <a:off x="1913289" y="2350379"/>
            <a:ext cx="354035" cy="419253"/>
          </a:xfrm>
          <a:prstGeom prst="rect">
            <a:avLst/>
          </a:prstGeom>
          <a:solidFill>
            <a:schemeClr val="bg1">
              <a:lumMod val="95000"/>
            </a:schemeClr>
          </a:solidFill>
        </p:spPr>
      </p:pic>
      <p:sp>
        <p:nvSpPr>
          <p:cNvPr id="100" name="Rectangle 99"/>
          <p:cNvSpPr/>
          <p:nvPr/>
        </p:nvSpPr>
        <p:spPr>
          <a:xfrm>
            <a:off x="1797769" y="1797830"/>
            <a:ext cx="1394229" cy="276999"/>
          </a:xfrm>
          <a:prstGeom prst="rect">
            <a:avLst/>
          </a:prstGeom>
        </p:spPr>
        <p:txBody>
          <a:bodyPr wrap="none">
            <a:spAutoFit/>
          </a:bodyPr>
          <a:lstStyle/>
          <a:p>
            <a:pPr algn="ctr"/>
            <a:r>
              <a:rPr lang="en-US" sz="1200" dirty="0">
                <a:latin typeface="+mj-lt"/>
              </a:rPr>
              <a:t>Dashboard Widgets</a:t>
            </a:r>
          </a:p>
        </p:txBody>
      </p:sp>
      <p:sp>
        <p:nvSpPr>
          <p:cNvPr id="103" name="Rounded Rectangle 102"/>
          <p:cNvSpPr/>
          <p:nvPr/>
        </p:nvSpPr>
        <p:spPr>
          <a:xfrm>
            <a:off x="5187130" y="1795582"/>
            <a:ext cx="1368658" cy="1176040"/>
          </a:xfrm>
          <a:prstGeom prst="roundRect">
            <a:avLst/>
          </a:prstGeom>
          <a:solidFill>
            <a:schemeClr val="bg1">
              <a:lumMod val="85000"/>
              <a:alpha val="60000"/>
            </a:schemeClr>
          </a:solidFill>
          <a:ln w="3175" cap="flat" cmpd="sng" algn="ctr">
            <a:no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latin typeface="+mj-lt"/>
            </a:endParaRPr>
          </a:p>
        </p:txBody>
      </p:sp>
      <p:sp>
        <p:nvSpPr>
          <p:cNvPr id="106" name="TextBox 105"/>
          <p:cNvSpPr txBox="1"/>
          <p:nvPr/>
        </p:nvSpPr>
        <p:spPr>
          <a:xfrm>
            <a:off x="5102105" y="2748528"/>
            <a:ext cx="872628" cy="322581"/>
          </a:xfrm>
          <a:prstGeom prst="rect">
            <a:avLst/>
          </a:prstGeom>
          <a:noFill/>
        </p:spPr>
        <p:txBody>
          <a:bodyPr wrap="square" rtlCol="0">
            <a:noAutofit/>
          </a:bodyPr>
          <a:lstStyle/>
          <a:p>
            <a:pPr algn="ctr">
              <a:spcAft>
                <a:spcPts val="600"/>
              </a:spcAft>
            </a:pPr>
            <a:r>
              <a:rPr lang="en-US" sz="1100" dirty="0">
                <a:solidFill>
                  <a:prstClr val="black">
                    <a:lumMod val="95000"/>
                    <a:lumOff val="5000"/>
                  </a:prstClr>
                </a:solidFill>
                <a:latin typeface="+mj-lt"/>
                <a:cs typeface="GE Inspira"/>
              </a:rPr>
              <a:t>Downloads</a:t>
            </a:r>
          </a:p>
          <a:p>
            <a:pPr algn="ctr"/>
            <a:endParaRPr lang="en-US" sz="1100" dirty="0">
              <a:solidFill>
                <a:prstClr val="black"/>
              </a:solidFill>
              <a:latin typeface="+mj-lt"/>
              <a:cs typeface="GE Inspira"/>
            </a:endParaRPr>
          </a:p>
        </p:txBody>
      </p:sp>
      <p:sp>
        <p:nvSpPr>
          <p:cNvPr id="129" name="Rectangle 128"/>
          <p:cNvSpPr/>
          <p:nvPr/>
        </p:nvSpPr>
        <p:spPr>
          <a:xfrm>
            <a:off x="5355693" y="1811469"/>
            <a:ext cx="1043106" cy="276999"/>
          </a:xfrm>
          <a:prstGeom prst="rect">
            <a:avLst/>
          </a:prstGeom>
        </p:spPr>
        <p:txBody>
          <a:bodyPr wrap="none">
            <a:spAutoFit/>
          </a:bodyPr>
          <a:lstStyle/>
          <a:p>
            <a:pPr algn="ctr"/>
            <a:r>
              <a:rPr lang="en-US" sz="1200" dirty="0">
                <a:latin typeface="+mj-lt"/>
              </a:rPr>
              <a:t>Large Extracts</a:t>
            </a:r>
          </a:p>
        </p:txBody>
      </p:sp>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48284" y="2344518"/>
            <a:ext cx="363616" cy="394003"/>
          </a:xfrm>
          <a:prstGeom prst="rect">
            <a:avLst/>
          </a:prstGeom>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5326487" y="2353010"/>
            <a:ext cx="373704" cy="373704"/>
          </a:xfrm>
          <a:prstGeom prst="rect">
            <a:avLst/>
          </a:prstGeom>
        </p:spPr>
      </p:pic>
      <p:sp>
        <p:nvSpPr>
          <p:cNvPr id="135" name="Rounded Rectangle 134"/>
          <p:cNvSpPr/>
          <p:nvPr/>
        </p:nvSpPr>
        <p:spPr>
          <a:xfrm>
            <a:off x="6723830" y="1795582"/>
            <a:ext cx="1368658" cy="1176040"/>
          </a:xfrm>
          <a:prstGeom prst="roundRect">
            <a:avLst/>
          </a:prstGeom>
          <a:solidFill>
            <a:schemeClr val="bg1">
              <a:lumMod val="85000"/>
              <a:alpha val="60000"/>
            </a:schemeClr>
          </a:solidFill>
          <a:ln w="3175" cap="flat" cmpd="sng" algn="ctr">
            <a:no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latin typeface="+mj-lt"/>
            </a:endParaRPr>
          </a:p>
        </p:txBody>
      </p:sp>
      <p:sp>
        <p:nvSpPr>
          <p:cNvPr id="136" name="Rectangle 135"/>
          <p:cNvSpPr/>
          <p:nvPr/>
        </p:nvSpPr>
        <p:spPr>
          <a:xfrm>
            <a:off x="6933272" y="1811469"/>
            <a:ext cx="961353" cy="461665"/>
          </a:xfrm>
          <a:prstGeom prst="rect">
            <a:avLst/>
          </a:prstGeom>
        </p:spPr>
        <p:txBody>
          <a:bodyPr wrap="none">
            <a:spAutoFit/>
          </a:bodyPr>
          <a:lstStyle/>
          <a:p>
            <a:pPr algn="ctr"/>
            <a:r>
              <a:rPr lang="en-US" sz="1200" dirty="0">
                <a:latin typeface="+mj-lt"/>
              </a:rPr>
              <a:t>External API </a:t>
            </a:r>
          </a:p>
          <a:p>
            <a:pPr algn="ctr"/>
            <a:r>
              <a:rPr lang="en-US" sz="1200" dirty="0">
                <a:latin typeface="+mj-lt"/>
              </a:rPr>
              <a:t>outbound</a:t>
            </a:r>
          </a:p>
        </p:txBody>
      </p:sp>
      <p:sp>
        <p:nvSpPr>
          <p:cNvPr id="137" name="Rounded Rectangle 136"/>
          <p:cNvSpPr/>
          <p:nvPr/>
        </p:nvSpPr>
        <p:spPr>
          <a:xfrm>
            <a:off x="8311330" y="1782882"/>
            <a:ext cx="1368658" cy="1176040"/>
          </a:xfrm>
          <a:prstGeom prst="roundRect">
            <a:avLst/>
          </a:prstGeom>
          <a:solidFill>
            <a:schemeClr val="bg1">
              <a:lumMod val="85000"/>
              <a:alpha val="60000"/>
            </a:schemeClr>
          </a:solidFill>
          <a:ln w="3175" cap="flat" cmpd="sng" algn="ctr">
            <a:no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latin typeface="+mj-lt"/>
            </a:endParaRPr>
          </a:p>
        </p:txBody>
      </p:sp>
      <p:sp>
        <p:nvSpPr>
          <p:cNvPr id="138" name="Rectangle 137"/>
          <p:cNvSpPr/>
          <p:nvPr/>
        </p:nvSpPr>
        <p:spPr>
          <a:xfrm>
            <a:off x="8520772" y="1798769"/>
            <a:ext cx="961353" cy="461665"/>
          </a:xfrm>
          <a:prstGeom prst="rect">
            <a:avLst/>
          </a:prstGeom>
        </p:spPr>
        <p:txBody>
          <a:bodyPr wrap="none">
            <a:spAutoFit/>
          </a:bodyPr>
          <a:lstStyle/>
          <a:p>
            <a:pPr algn="ctr"/>
            <a:r>
              <a:rPr lang="en-US" sz="1200" dirty="0">
                <a:latin typeface="+mj-lt"/>
              </a:rPr>
              <a:t>External API </a:t>
            </a:r>
          </a:p>
          <a:p>
            <a:pPr algn="ctr"/>
            <a:r>
              <a:rPr lang="en-US" sz="1200" dirty="0">
                <a:latin typeface="+mj-lt"/>
              </a:rPr>
              <a:t>Inbound</a:t>
            </a:r>
          </a:p>
        </p:txBody>
      </p:sp>
      <p:sp>
        <p:nvSpPr>
          <p:cNvPr id="7" name="Up-Down Arrow 6"/>
          <p:cNvSpPr/>
          <p:nvPr/>
        </p:nvSpPr>
        <p:spPr>
          <a:xfrm flipH="1">
            <a:off x="2426638" y="3045709"/>
            <a:ext cx="156350" cy="325082"/>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Up-Down Arrow 144"/>
          <p:cNvSpPr/>
          <p:nvPr/>
        </p:nvSpPr>
        <p:spPr>
          <a:xfrm flipH="1">
            <a:off x="4090338" y="3020309"/>
            <a:ext cx="156350" cy="325082"/>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Up-Down Arrow 145"/>
          <p:cNvSpPr/>
          <p:nvPr/>
        </p:nvSpPr>
        <p:spPr>
          <a:xfrm flipH="1">
            <a:off x="5690538" y="3020309"/>
            <a:ext cx="156350" cy="325082"/>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Up-Down Arrow 146"/>
          <p:cNvSpPr/>
          <p:nvPr/>
        </p:nvSpPr>
        <p:spPr>
          <a:xfrm flipH="1">
            <a:off x="7341538" y="3007609"/>
            <a:ext cx="156350" cy="325082"/>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Up-Down Arrow 147"/>
          <p:cNvSpPr/>
          <p:nvPr/>
        </p:nvSpPr>
        <p:spPr>
          <a:xfrm flipH="1">
            <a:off x="8865538" y="2994909"/>
            <a:ext cx="156350" cy="325082"/>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Up-Down Arrow 148"/>
          <p:cNvSpPr/>
          <p:nvPr/>
        </p:nvSpPr>
        <p:spPr>
          <a:xfrm flipH="1">
            <a:off x="5700191" y="3804659"/>
            <a:ext cx="156350" cy="325082"/>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Title 1"/>
          <p:cNvSpPr txBox="1">
            <a:spLocks/>
          </p:cNvSpPr>
          <p:nvPr/>
        </p:nvSpPr>
        <p:spPr>
          <a:xfrm>
            <a:off x="838200" y="365125"/>
            <a:ext cx="10515600" cy="587375"/>
          </a:xfrm>
          <a:prstGeom prst="rect">
            <a:avLst/>
          </a:prstGeom>
        </p:spPr>
        <p:txBody>
          <a:bodyPr vert="horz" lIns="91440" tIns="45720" rIns="91440" bIns="45720" rtlCol="0" anchor="b">
            <a:normAutofit fontScale="75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dirty="0"/>
              <a:t>Dashboard Widget API’s</a:t>
            </a:r>
          </a:p>
        </p:txBody>
      </p:sp>
    </p:spTree>
    <p:extLst>
      <p:ext uri="{BB962C8B-B14F-4D97-AF65-F5344CB8AC3E}">
        <p14:creationId xmlns:p14="http://schemas.microsoft.com/office/powerpoint/2010/main" val="19951011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 Telematics Dashboard</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4132" y="1540934"/>
            <a:ext cx="10879667" cy="5260888"/>
          </a:xfrm>
          <a:prstGeom prst="rect">
            <a:avLst/>
          </a:prstGeom>
        </p:spPr>
      </p:pic>
      <p:sp>
        <p:nvSpPr>
          <p:cNvPr id="5" name="Rectangle 4"/>
          <p:cNvSpPr/>
          <p:nvPr/>
        </p:nvSpPr>
        <p:spPr>
          <a:xfrm>
            <a:off x="474132" y="2167467"/>
            <a:ext cx="10752668" cy="22013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8128000" y="2624668"/>
            <a:ext cx="3420533" cy="20658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573638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History of Element &amp; Current Vision</a:t>
            </a:r>
          </a:p>
        </p:txBody>
      </p:sp>
      <p:cxnSp>
        <p:nvCxnSpPr>
          <p:cNvPr id="4" name="OTLSHAPE_M_52743de8bb6d4044896f473898fe9da7_Connector1"/>
          <p:cNvCxnSpPr/>
          <p:nvPr>
            <p:custDataLst>
              <p:tags r:id="rId1"/>
            </p:custDataLst>
          </p:nvPr>
        </p:nvCxnSpPr>
        <p:spPr>
          <a:xfrm>
            <a:off x="2379773" y="4040885"/>
            <a:ext cx="0" cy="605328"/>
          </a:xfrm>
          <a:prstGeom prst="line">
            <a:avLst/>
          </a:prstGeom>
          <a:ln w="9525" cap="flat" cmpd="sng" algn="ctr">
            <a:solidFill>
              <a:srgbClr val="087FC3"/>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 name="OTLSHAPE_M_a58f29487c0343c08abcf41913e40cae_Connector1"/>
          <p:cNvCxnSpPr/>
          <p:nvPr>
            <p:custDataLst>
              <p:tags r:id="rId2"/>
            </p:custDataLst>
          </p:nvPr>
        </p:nvCxnSpPr>
        <p:spPr>
          <a:xfrm>
            <a:off x="1237999" y="3579322"/>
            <a:ext cx="0" cy="1066891"/>
          </a:xfrm>
          <a:prstGeom prst="line">
            <a:avLst/>
          </a:prstGeom>
          <a:ln w="9525" cap="flat" cmpd="sng" algn="ctr">
            <a:solidFill>
              <a:srgbClr val="0072BC"/>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 name="OTLSHAPE_M_a58f29487c0343c08abcf41913e40cae_Title"/>
          <p:cNvSpPr txBox="1"/>
          <p:nvPr>
            <p:custDataLst>
              <p:tags r:id="rId3"/>
            </p:custDataLst>
          </p:nvPr>
        </p:nvSpPr>
        <p:spPr>
          <a:xfrm>
            <a:off x="462410" y="3062672"/>
            <a:ext cx="968207" cy="430887"/>
          </a:xfrm>
          <a:prstGeom prst="rect">
            <a:avLst/>
          </a:prstGeom>
          <a:noFill/>
        </p:spPr>
        <p:txBody>
          <a:bodyPr vert="horz" wrap="square" lIns="0" tIns="0" rIns="0" bIns="0" rtlCol="0" anchor="ctr" anchorCtr="0">
            <a:spAutoFit/>
          </a:bodyPr>
          <a:lstStyle/>
          <a:p>
            <a:r>
              <a:rPr lang="en-US" sz="1400" b="1" spc="-6" dirty="0">
                <a:solidFill>
                  <a:srgbClr val="3B5998"/>
                </a:solidFill>
                <a:latin typeface="Calibri" panose="020F0502020204030204" pitchFamily="34" charset="0"/>
              </a:rPr>
              <a:t>Company Found</a:t>
            </a:r>
          </a:p>
        </p:txBody>
      </p:sp>
      <p:sp>
        <p:nvSpPr>
          <p:cNvPr id="8" name="OTLSHAPE_M_a58f29487c0343c08abcf41913e40cae_Shape"/>
          <p:cNvSpPr/>
          <p:nvPr>
            <p:custDataLst>
              <p:tags r:id="rId4"/>
            </p:custDataLst>
          </p:nvPr>
        </p:nvSpPr>
        <p:spPr>
          <a:xfrm rot="16200000">
            <a:off x="1265516" y="3622073"/>
            <a:ext cx="165100" cy="165100"/>
          </a:xfrm>
          <a:prstGeom prst="flowChartMerge">
            <a:avLst/>
          </a:prstGeom>
          <a:solidFill>
            <a:srgbClr val="087FC3"/>
          </a:solidFill>
          <a:ln w="12700" cap="flat" cmpd="sng" algn="ctr">
            <a:noFill/>
            <a:prstDash val="solid"/>
            <a:miter lim="800000"/>
          </a:ln>
          <a:effectLst/>
          <a:scene3d>
            <a:camera prst="orthographicFront"/>
            <a:lightRig rig="threePt" dir="t"/>
          </a:scene3d>
          <a:sp3d>
            <a:bevelT h="12700"/>
          </a:sp3d>
          <a:extLst>
            <a:ext uri="{91240B29-F687-4F45-9708-019B960494DF}">
              <a14:hiddenLine xmlns:a14="http://schemas.microsoft.com/office/drawing/2010/main" w="12700" cap="flat" cmpd="sng" algn="ctr">
                <a:solidFill>
                  <a:schemeClr val="accent1">
                    <a:shade val="50000"/>
                  </a:schemeClr>
                </a:solidFill>
                <a:prstDash val="solid"/>
                <a:miter lim="800000"/>
              </a14:hiddenLine>
            </a:ext>
            <a:ext uri="{AF507438-7753-43E0-B8FC-AC1667EBCBE1}">
              <a14:hiddenEffects xmlns:a14="http://schemas.microsoft.com/office/drawing/2010/main">
                <a:effectLst>
                  <a:outerShdw>
                    <a:scrgbClr r="0" g="0" b="0">
                      <a:alpha val="50000"/>
                    </a:scrgbClr>
                  </a:outerShdw>
                </a:effectLst>
              </a14:hiddenEffects>
            </a:ex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TLSHAPE_M_52743de8bb6d4044896f473898fe9da7_Shape"/>
          <p:cNvSpPr/>
          <p:nvPr>
            <p:custDataLst>
              <p:tags r:id="rId5"/>
            </p:custDataLst>
          </p:nvPr>
        </p:nvSpPr>
        <p:spPr>
          <a:xfrm rot="16200000">
            <a:off x="2405173" y="4040885"/>
            <a:ext cx="165100" cy="165100"/>
          </a:xfrm>
          <a:prstGeom prst="flowChartMerge">
            <a:avLst/>
          </a:prstGeom>
          <a:solidFill>
            <a:srgbClr val="087FC3"/>
          </a:solidFill>
          <a:ln w="12700" cap="flat" cmpd="sng" algn="ctr">
            <a:noFill/>
            <a:prstDash val="solid"/>
            <a:miter lim="800000"/>
          </a:ln>
          <a:effectLst/>
          <a:scene3d>
            <a:camera prst="orthographicFront"/>
            <a:lightRig rig="threePt" dir="t"/>
          </a:scene3d>
          <a:sp3d>
            <a:bevelT h="12700"/>
          </a:sp3d>
          <a:extLst>
            <a:ext uri="{91240B29-F687-4F45-9708-019B960494DF}">
              <a14:hiddenLine xmlns:a14="http://schemas.microsoft.com/office/drawing/2010/main" w="12700" cap="flat" cmpd="sng" algn="ctr">
                <a:solidFill>
                  <a:schemeClr val="accent1">
                    <a:shade val="50000"/>
                  </a:schemeClr>
                </a:solidFill>
                <a:prstDash val="solid"/>
                <a:miter lim="800000"/>
              </a14:hiddenLine>
            </a:ext>
            <a:ext uri="{AF507438-7753-43E0-B8FC-AC1667EBCBE1}">
              <a14:hiddenEffects xmlns:a14="http://schemas.microsoft.com/office/drawing/2010/main">
                <a:effectLst>
                  <a:outerShdw>
                    <a:scrgbClr r="0" g="0" b="0">
                      <a:alpha val="50000"/>
                    </a:scrgbClr>
                  </a:outerShdw>
                </a:effectLst>
              </a14:hiddenEffects>
            </a:ex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p:cNvCxnSpPr/>
          <p:nvPr/>
        </p:nvCxnSpPr>
        <p:spPr>
          <a:xfrm>
            <a:off x="838200" y="4707467"/>
            <a:ext cx="10299700" cy="29633"/>
          </a:xfrm>
          <a:prstGeom prst="straightConnector1">
            <a:avLst/>
          </a:prstGeom>
          <a:ln w="82550">
            <a:tailEnd type="triangle"/>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1237999" y="4737100"/>
            <a:ext cx="0" cy="444500"/>
          </a:xfrm>
          <a:prstGeom prst="line">
            <a:avLst/>
          </a:prstGeom>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838200" y="5418667"/>
            <a:ext cx="804333" cy="369332"/>
          </a:xfrm>
          <a:prstGeom prst="rect">
            <a:avLst/>
          </a:prstGeom>
          <a:noFill/>
        </p:spPr>
        <p:txBody>
          <a:bodyPr wrap="square" rtlCol="0">
            <a:spAutoFit/>
          </a:bodyPr>
          <a:lstStyle/>
          <a:p>
            <a:r>
              <a:rPr lang="en-US" dirty="0"/>
              <a:t>2007</a:t>
            </a:r>
          </a:p>
        </p:txBody>
      </p:sp>
      <p:sp>
        <p:nvSpPr>
          <p:cNvPr id="19" name="OTLSHAPE_M_a58f29487c0343c08abcf41913e40cae_Title"/>
          <p:cNvSpPr txBox="1"/>
          <p:nvPr>
            <p:custDataLst>
              <p:tags r:id="rId6"/>
            </p:custDataLst>
          </p:nvPr>
        </p:nvSpPr>
        <p:spPr>
          <a:xfrm>
            <a:off x="2086170" y="3454183"/>
            <a:ext cx="968207" cy="430887"/>
          </a:xfrm>
          <a:prstGeom prst="rect">
            <a:avLst/>
          </a:prstGeom>
          <a:noFill/>
        </p:spPr>
        <p:txBody>
          <a:bodyPr vert="horz" wrap="square" lIns="0" tIns="0" rIns="0" bIns="0" rtlCol="0" anchor="ctr" anchorCtr="0">
            <a:spAutoFit/>
          </a:bodyPr>
          <a:lstStyle/>
          <a:p>
            <a:r>
              <a:rPr lang="en-US" sz="1400" b="1" spc="-6" dirty="0">
                <a:solidFill>
                  <a:srgbClr val="3B5998"/>
                </a:solidFill>
                <a:latin typeface="Calibri" panose="020F0502020204030204" pitchFamily="34" charset="0"/>
              </a:rPr>
              <a:t>TLS Canada Acquisition</a:t>
            </a:r>
          </a:p>
        </p:txBody>
      </p:sp>
      <p:sp>
        <p:nvSpPr>
          <p:cNvPr id="20" name="TextBox 19"/>
          <p:cNvSpPr txBox="1"/>
          <p:nvPr/>
        </p:nvSpPr>
        <p:spPr>
          <a:xfrm>
            <a:off x="2209798" y="5435605"/>
            <a:ext cx="804333" cy="369332"/>
          </a:xfrm>
          <a:prstGeom prst="rect">
            <a:avLst/>
          </a:prstGeom>
          <a:noFill/>
        </p:spPr>
        <p:txBody>
          <a:bodyPr wrap="square" rtlCol="0">
            <a:spAutoFit/>
          </a:bodyPr>
          <a:lstStyle/>
          <a:p>
            <a:r>
              <a:rPr lang="en-US" dirty="0"/>
              <a:t>2012</a:t>
            </a:r>
          </a:p>
        </p:txBody>
      </p:sp>
      <p:cxnSp>
        <p:nvCxnSpPr>
          <p:cNvPr id="21" name="Straight Connector 20"/>
          <p:cNvCxnSpPr/>
          <p:nvPr/>
        </p:nvCxnSpPr>
        <p:spPr>
          <a:xfrm>
            <a:off x="2406402" y="4754036"/>
            <a:ext cx="0" cy="444500"/>
          </a:xfrm>
          <a:prstGeom prst="line">
            <a:avLst/>
          </a:prstGeom>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2870197" y="5452539"/>
            <a:ext cx="804333" cy="369332"/>
          </a:xfrm>
          <a:prstGeom prst="rect">
            <a:avLst/>
          </a:prstGeom>
          <a:noFill/>
        </p:spPr>
        <p:txBody>
          <a:bodyPr wrap="square" rtlCol="0">
            <a:spAutoFit/>
          </a:bodyPr>
          <a:lstStyle/>
          <a:p>
            <a:r>
              <a:rPr lang="en-US" dirty="0"/>
              <a:t>2013</a:t>
            </a:r>
          </a:p>
        </p:txBody>
      </p:sp>
      <p:cxnSp>
        <p:nvCxnSpPr>
          <p:cNvPr id="23" name="Straight Connector 22"/>
          <p:cNvCxnSpPr/>
          <p:nvPr/>
        </p:nvCxnSpPr>
        <p:spPr>
          <a:xfrm>
            <a:off x="3066801" y="4770970"/>
            <a:ext cx="0" cy="444500"/>
          </a:xfrm>
          <a:prstGeom prst="line">
            <a:avLst/>
          </a:prstGeom>
        </p:spPr>
        <p:style>
          <a:lnRef idx="1">
            <a:schemeClr val="accent1"/>
          </a:lnRef>
          <a:fillRef idx="0">
            <a:schemeClr val="accent1"/>
          </a:fillRef>
          <a:effectRef idx="0">
            <a:schemeClr val="accent1"/>
          </a:effectRef>
          <a:fontRef idx="minor">
            <a:schemeClr val="tx1"/>
          </a:fontRef>
        </p:style>
      </p:cxnSp>
      <p:sp>
        <p:nvSpPr>
          <p:cNvPr id="24" name="OTLSHAPE_M_a58f29487c0343c08abcf41913e40cae_Title"/>
          <p:cNvSpPr txBox="1"/>
          <p:nvPr>
            <p:custDataLst>
              <p:tags r:id="rId7"/>
            </p:custDataLst>
          </p:nvPr>
        </p:nvSpPr>
        <p:spPr>
          <a:xfrm>
            <a:off x="3138473" y="2787720"/>
            <a:ext cx="978763" cy="646331"/>
          </a:xfrm>
          <a:prstGeom prst="rect">
            <a:avLst/>
          </a:prstGeom>
          <a:noFill/>
        </p:spPr>
        <p:txBody>
          <a:bodyPr vert="horz" wrap="square" lIns="0" tIns="0" rIns="0" bIns="0" rtlCol="0" anchor="ctr" anchorCtr="0">
            <a:spAutoFit/>
          </a:bodyPr>
          <a:lstStyle/>
          <a:p>
            <a:r>
              <a:rPr lang="en-US" sz="1400" b="1" spc="-6" dirty="0">
                <a:solidFill>
                  <a:srgbClr val="3B5998"/>
                </a:solidFill>
                <a:latin typeface="Calibri" panose="020F0502020204030204" pitchFamily="34" charset="0"/>
              </a:rPr>
              <a:t>GE Capital Canada Fleet  Acquisition</a:t>
            </a:r>
          </a:p>
        </p:txBody>
      </p:sp>
      <p:cxnSp>
        <p:nvCxnSpPr>
          <p:cNvPr id="25" name="OTLSHAPE_M_a58f29487c0343c08abcf41913e40cae_Connector1"/>
          <p:cNvCxnSpPr/>
          <p:nvPr>
            <p:custDataLst>
              <p:tags r:id="rId8"/>
            </p:custDataLst>
          </p:nvPr>
        </p:nvCxnSpPr>
        <p:spPr>
          <a:xfrm>
            <a:off x="3083732" y="3579324"/>
            <a:ext cx="0" cy="1066891"/>
          </a:xfrm>
          <a:prstGeom prst="line">
            <a:avLst/>
          </a:prstGeom>
          <a:ln w="9525" cap="flat" cmpd="sng" algn="ctr">
            <a:solidFill>
              <a:srgbClr val="0072BC"/>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6" name="OTLSHAPE_M_a58f29487c0343c08abcf41913e40cae_Shape"/>
          <p:cNvSpPr/>
          <p:nvPr>
            <p:custDataLst>
              <p:tags r:id="rId9"/>
            </p:custDataLst>
          </p:nvPr>
        </p:nvSpPr>
        <p:spPr>
          <a:xfrm rot="16200000">
            <a:off x="3111249" y="3622075"/>
            <a:ext cx="165100" cy="165100"/>
          </a:xfrm>
          <a:prstGeom prst="flowChartMerge">
            <a:avLst/>
          </a:prstGeom>
          <a:solidFill>
            <a:srgbClr val="087FC3"/>
          </a:solidFill>
          <a:ln w="12700" cap="flat" cmpd="sng" algn="ctr">
            <a:noFill/>
            <a:prstDash val="solid"/>
            <a:miter lim="800000"/>
          </a:ln>
          <a:effectLst/>
          <a:scene3d>
            <a:camera prst="orthographicFront"/>
            <a:lightRig rig="threePt" dir="t"/>
          </a:scene3d>
          <a:sp3d>
            <a:bevelT h="12700"/>
          </a:sp3d>
          <a:extLst>
            <a:ext uri="{91240B29-F687-4F45-9708-019B960494DF}">
              <a14:hiddenLine xmlns:a14="http://schemas.microsoft.com/office/drawing/2010/main" w="12700" cap="flat" cmpd="sng" algn="ctr">
                <a:solidFill>
                  <a:schemeClr val="accent1">
                    <a:shade val="50000"/>
                  </a:schemeClr>
                </a:solidFill>
                <a:prstDash val="solid"/>
                <a:miter lim="800000"/>
              </a14:hiddenLine>
            </a:ext>
            <a:ext uri="{AF507438-7753-43E0-B8FC-AC1667EBCBE1}">
              <a14:hiddenEffects xmlns:a14="http://schemas.microsoft.com/office/drawing/2010/main">
                <a:effectLst>
                  <a:outerShdw>
                    <a:scrgbClr r="0" g="0" b="0">
                      <a:alpha val="50000"/>
                    </a:scrgbClr>
                  </a:outerShdw>
                </a:effectLst>
              </a14:hiddenEffects>
            </a:ex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p:cNvSpPr txBox="1"/>
          <p:nvPr/>
        </p:nvSpPr>
        <p:spPr>
          <a:xfrm>
            <a:off x="3412062" y="5452539"/>
            <a:ext cx="804333" cy="369332"/>
          </a:xfrm>
          <a:prstGeom prst="rect">
            <a:avLst/>
          </a:prstGeom>
          <a:noFill/>
        </p:spPr>
        <p:txBody>
          <a:bodyPr wrap="square" rtlCol="0">
            <a:spAutoFit/>
          </a:bodyPr>
          <a:lstStyle/>
          <a:p>
            <a:r>
              <a:rPr lang="en-US" dirty="0"/>
              <a:t>2014</a:t>
            </a:r>
          </a:p>
        </p:txBody>
      </p:sp>
      <p:cxnSp>
        <p:nvCxnSpPr>
          <p:cNvPr id="28" name="Straight Connector 27"/>
          <p:cNvCxnSpPr/>
          <p:nvPr/>
        </p:nvCxnSpPr>
        <p:spPr>
          <a:xfrm>
            <a:off x="3608666" y="4754037"/>
            <a:ext cx="0" cy="4445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OTLSHAPE_M_52743de8bb6d4044896f473898fe9da7_Connector1"/>
          <p:cNvCxnSpPr/>
          <p:nvPr>
            <p:custDataLst>
              <p:tags r:id="rId10"/>
            </p:custDataLst>
          </p:nvPr>
        </p:nvCxnSpPr>
        <p:spPr>
          <a:xfrm>
            <a:off x="3582038" y="4125553"/>
            <a:ext cx="0" cy="605328"/>
          </a:xfrm>
          <a:prstGeom prst="line">
            <a:avLst/>
          </a:prstGeom>
          <a:ln w="9525" cap="flat" cmpd="sng" algn="ctr">
            <a:solidFill>
              <a:srgbClr val="087FC3"/>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0" name="OTLSHAPE_M_52743de8bb6d4044896f473898fe9da7_Shape"/>
          <p:cNvSpPr/>
          <p:nvPr>
            <p:custDataLst>
              <p:tags r:id="rId11"/>
            </p:custDataLst>
          </p:nvPr>
        </p:nvSpPr>
        <p:spPr>
          <a:xfrm rot="16200000">
            <a:off x="3607438" y="4125553"/>
            <a:ext cx="165100" cy="165100"/>
          </a:xfrm>
          <a:prstGeom prst="flowChartMerge">
            <a:avLst/>
          </a:prstGeom>
          <a:solidFill>
            <a:srgbClr val="087FC3"/>
          </a:solidFill>
          <a:ln w="12700" cap="flat" cmpd="sng" algn="ctr">
            <a:noFill/>
            <a:prstDash val="solid"/>
            <a:miter lim="800000"/>
          </a:ln>
          <a:effectLst/>
          <a:scene3d>
            <a:camera prst="orthographicFront"/>
            <a:lightRig rig="threePt" dir="t"/>
          </a:scene3d>
          <a:sp3d>
            <a:bevelT h="12700"/>
          </a:sp3d>
          <a:extLst>
            <a:ext uri="{91240B29-F687-4F45-9708-019B960494DF}">
              <a14:hiddenLine xmlns:a14="http://schemas.microsoft.com/office/drawing/2010/main" w="12700" cap="flat" cmpd="sng" algn="ctr">
                <a:solidFill>
                  <a:schemeClr val="accent1">
                    <a:shade val="50000"/>
                  </a:schemeClr>
                </a:solidFill>
                <a:prstDash val="solid"/>
                <a:miter lim="800000"/>
              </a14:hiddenLine>
            </a:ext>
            <a:ext uri="{AF507438-7753-43E0-B8FC-AC1667EBCBE1}">
              <a14:hiddenEffects xmlns:a14="http://schemas.microsoft.com/office/drawing/2010/main">
                <a:effectLst>
                  <a:outerShdw>
                    <a:scrgbClr r="0" g="0" b="0">
                      <a:alpha val="50000"/>
                    </a:scrgbClr>
                  </a:outerShdw>
                </a:effectLst>
              </a14:hiddenEffects>
            </a:ex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TLSHAPE_M_a58f29487c0343c08abcf41913e40cae_Title"/>
          <p:cNvSpPr txBox="1"/>
          <p:nvPr>
            <p:custDataLst>
              <p:tags r:id="rId12"/>
            </p:custDataLst>
          </p:nvPr>
        </p:nvSpPr>
        <p:spPr>
          <a:xfrm>
            <a:off x="3813370" y="3792846"/>
            <a:ext cx="968207" cy="430887"/>
          </a:xfrm>
          <a:prstGeom prst="rect">
            <a:avLst/>
          </a:prstGeom>
          <a:noFill/>
        </p:spPr>
        <p:txBody>
          <a:bodyPr vert="horz" wrap="square" lIns="0" tIns="0" rIns="0" bIns="0" rtlCol="0" anchor="ctr" anchorCtr="0">
            <a:spAutoFit/>
          </a:bodyPr>
          <a:lstStyle/>
          <a:p>
            <a:r>
              <a:rPr lang="en-US" sz="1400" b="1" spc="-6" dirty="0">
                <a:solidFill>
                  <a:srgbClr val="3B5998"/>
                </a:solidFill>
                <a:latin typeface="Calibri" panose="020F0502020204030204" pitchFamily="34" charset="0"/>
              </a:rPr>
              <a:t>PHH Arval</a:t>
            </a:r>
          </a:p>
          <a:p>
            <a:r>
              <a:rPr lang="en-US" sz="1400" b="1" spc="-6" dirty="0">
                <a:solidFill>
                  <a:srgbClr val="3B5998"/>
                </a:solidFill>
                <a:latin typeface="Calibri" panose="020F0502020204030204" pitchFamily="34" charset="0"/>
              </a:rPr>
              <a:t>USA</a:t>
            </a:r>
          </a:p>
        </p:txBody>
      </p:sp>
      <p:sp>
        <p:nvSpPr>
          <p:cNvPr id="32" name="TextBox 31"/>
          <p:cNvSpPr txBox="1"/>
          <p:nvPr/>
        </p:nvSpPr>
        <p:spPr>
          <a:xfrm>
            <a:off x="4004729" y="5452537"/>
            <a:ext cx="804333" cy="369332"/>
          </a:xfrm>
          <a:prstGeom prst="rect">
            <a:avLst/>
          </a:prstGeom>
          <a:noFill/>
        </p:spPr>
        <p:txBody>
          <a:bodyPr wrap="square" rtlCol="0">
            <a:spAutoFit/>
          </a:bodyPr>
          <a:lstStyle/>
          <a:p>
            <a:r>
              <a:rPr lang="en-US" dirty="0"/>
              <a:t>2015</a:t>
            </a:r>
          </a:p>
        </p:txBody>
      </p:sp>
      <p:cxnSp>
        <p:nvCxnSpPr>
          <p:cNvPr id="33" name="Straight Connector 32"/>
          <p:cNvCxnSpPr/>
          <p:nvPr/>
        </p:nvCxnSpPr>
        <p:spPr>
          <a:xfrm>
            <a:off x="4201333" y="4770968"/>
            <a:ext cx="0" cy="4445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OTLSHAPE_M_a58f29487c0343c08abcf41913e40cae_Connector1"/>
          <p:cNvCxnSpPr/>
          <p:nvPr>
            <p:custDataLst>
              <p:tags r:id="rId13"/>
            </p:custDataLst>
          </p:nvPr>
        </p:nvCxnSpPr>
        <p:spPr>
          <a:xfrm>
            <a:off x="4201333" y="2472267"/>
            <a:ext cx="16934" cy="2258616"/>
          </a:xfrm>
          <a:prstGeom prst="line">
            <a:avLst/>
          </a:prstGeom>
          <a:ln w="9525" cap="flat" cmpd="sng" algn="ctr">
            <a:solidFill>
              <a:srgbClr val="0072BC"/>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5" name="OTLSHAPE_M_a58f29487c0343c08abcf41913e40cae_Shape"/>
          <p:cNvSpPr/>
          <p:nvPr>
            <p:custDataLst>
              <p:tags r:id="rId14"/>
            </p:custDataLst>
          </p:nvPr>
        </p:nvSpPr>
        <p:spPr>
          <a:xfrm rot="16200000">
            <a:off x="4235199" y="2535523"/>
            <a:ext cx="165100" cy="165100"/>
          </a:xfrm>
          <a:prstGeom prst="flowChartMerge">
            <a:avLst/>
          </a:prstGeom>
          <a:solidFill>
            <a:srgbClr val="087FC3"/>
          </a:solidFill>
          <a:ln w="12700" cap="flat" cmpd="sng" algn="ctr">
            <a:noFill/>
            <a:prstDash val="solid"/>
            <a:miter lim="800000"/>
          </a:ln>
          <a:effectLst/>
          <a:scene3d>
            <a:camera prst="orthographicFront"/>
            <a:lightRig rig="threePt" dir="t"/>
          </a:scene3d>
          <a:sp3d>
            <a:bevelT h="12700"/>
          </a:sp3d>
          <a:extLst>
            <a:ext uri="{91240B29-F687-4F45-9708-019B960494DF}">
              <a14:hiddenLine xmlns:a14="http://schemas.microsoft.com/office/drawing/2010/main" w="12700" cap="flat" cmpd="sng" algn="ctr">
                <a:solidFill>
                  <a:schemeClr val="accent1">
                    <a:shade val="50000"/>
                  </a:schemeClr>
                </a:solidFill>
                <a:prstDash val="solid"/>
                <a:miter lim="800000"/>
              </a14:hiddenLine>
            </a:ext>
            <a:ext uri="{AF507438-7753-43E0-B8FC-AC1667EBCBE1}">
              <a14:hiddenEffects xmlns:a14="http://schemas.microsoft.com/office/drawing/2010/main">
                <a:effectLst>
                  <a:outerShdw>
                    <a:scrgbClr r="0" g="0" b="0">
                      <a:alpha val="50000"/>
                    </a:scrgbClr>
                  </a:outerShdw>
                </a:effectLst>
              </a14:hiddenEffects>
            </a:ex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TLSHAPE_M_a58f29487c0343c08abcf41913e40cae_Title"/>
          <p:cNvSpPr txBox="1"/>
          <p:nvPr>
            <p:custDataLst>
              <p:tags r:id="rId15"/>
            </p:custDataLst>
          </p:nvPr>
        </p:nvSpPr>
        <p:spPr>
          <a:xfrm>
            <a:off x="4505199" y="2377457"/>
            <a:ext cx="978763" cy="646331"/>
          </a:xfrm>
          <a:prstGeom prst="rect">
            <a:avLst/>
          </a:prstGeom>
          <a:noFill/>
        </p:spPr>
        <p:txBody>
          <a:bodyPr vert="horz" wrap="square" lIns="0" tIns="0" rIns="0" bIns="0" rtlCol="0" anchor="ctr" anchorCtr="0">
            <a:spAutoFit/>
          </a:bodyPr>
          <a:lstStyle/>
          <a:p>
            <a:r>
              <a:rPr lang="en-US" sz="1400" b="1" spc="-6" dirty="0">
                <a:solidFill>
                  <a:srgbClr val="3B5998"/>
                </a:solidFill>
                <a:latin typeface="Calibri" panose="020F0502020204030204" pitchFamily="34" charset="0"/>
              </a:rPr>
              <a:t>GE Capital USA Fleet  Acquisition</a:t>
            </a:r>
          </a:p>
        </p:txBody>
      </p:sp>
      <p:sp>
        <p:nvSpPr>
          <p:cNvPr id="38" name="TextBox 37"/>
          <p:cNvSpPr txBox="1"/>
          <p:nvPr/>
        </p:nvSpPr>
        <p:spPr>
          <a:xfrm>
            <a:off x="5020729" y="5452540"/>
            <a:ext cx="804333" cy="369332"/>
          </a:xfrm>
          <a:prstGeom prst="rect">
            <a:avLst/>
          </a:prstGeom>
          <a:noFill/>
        </p:spPr>
        <p:txBody>
          <a:bodyPr wrap="square" rtlCol="0">
            <a:spAutoFit/>
          </a:bodyPr>
          <a:lstStyle/>
          <a:p>
            <a:r>
              <a:rPr lang="en-US" dirty="0"/>
              <a:t>2017</a:t>
            </a:r>
          </a:p>
        </p:txBody>
      </p:sp>
      <p:cxnSp>
        <p:nvCxnSpPr>
          <p:cNvPr id="39" name="Straight Connector 38"/>
          <p:cNvCxnSpPr/>
          <p:nvPr/>
        </p:nvCxnSpPr>
        <p:spPr>
          <a:xfrm>
            <a:off x="5217333" y="4770971"/>
            <a:ext cx="0" cy="4445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OTLSHAPE_M_52743de8bb6d4044896f473898fe9da7_Connector1"/>
          <p:cNvCxnSpPr/>
          <p:nvPr>
            <p:custDataLst>
              <p:tags r:id="rId16"/>
            </p:custDataLst>
          </p:nvPr>
        </p:nvCxnSpPr>
        <p:spPr>
          <a:xfrm>
            <a:off x="5190702" y="4057824"/>
            <a:ext cx="0" cy="605328"/>
          </a:xfrm>
          <a:prstGeom prst="line">
            <a:avLst/>
          </a:prstGeom>
          <a:ln w="9525" cap="flat" cmpd="sng" algn="ctr">
            <a:solidFill>
              <a:srgbClr val="087FC3"/>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1" name="OTLSHAPE_M_52743de8bb6d4044896f473898fe9da7_Shape"/>
          <p:cNvSpPr/>
          <p:nvPr>
            <p:custDataLst>
              <p:tags r:id="rId17"/>
            </p:custDataLst>
          </p:nvPr>
        </p:nvSpPr>
        <p:spPr>
          <a:xfrm rot="16200000">
            <a:off x="5216102" y="4057824"/>
            <a:ext cx="165100" cy="165100"/>
          </a:xfrm>
          <a:prstGeom prst="flowChartMerge">
            <a:avLst/>
          </a:prstGeom>
          <a:solidFill>
            <a:srgbClr val="087FC3"/>
          </a:solidFill>
          <a:ln w="12700" cap="flat" cmpd="sng" algn="ctr">
            <a:noFill/>
            <a:prstDash val="solid"/>
            <a:miter lim="800000"/>
          </a:ln>
          <a:effectLst/>
          <a:scene3d>
            <a:camera prst="orthographicFront"/>
            <a:lightRig rig="threePt" dir="t"/>
          </a:scene3d>
          <a:sp3d>
            <a:bevelT h="12700"/>
          </a:sp3d>
          <a:extLst>
            <a:ext uri="{91240B29-F687-4F45-9708-019B960494DF}">
              <a14:hiddenLine xmlns:a14="http://schemas.microsoft.com/office/drawing/2010/main" w="12700" cap="flat" cmpd="sng" algn="ctr">
                <a:solidFill>
                  <a:schemeClr val="accent1">
                    <a:shade val="50000"/>
                  </a:schemeClr>
                </a:solidFill>
                <a:prstDash val="solid"/>
                <a:miter lim="800000"/>
              </a14:hiddenLine>
            </a:ext>
            <a:ext uri="{AF507438-7753-43E0-B8FC-AC1667EBCBE1}">
              <a14:hiddenEffects xmlns:a14="http://schemas.microsoft.com/office/drawing/2010/main">
                <a:effectLst>
                  <a:outerShdw>
                    <a:scrgbClr r="0" g="0" b="0">
                      <a:alpha val="50000"/>
                    </a:scrgbClr>
                  </a:outerShdw>
                </a:effectLst>
              </a14:hiddenEffects>
            </a:ex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TLSHAPE_M_a58f29487c0343c08abcf41913e40cae_Title"/>
          <p:cNvSpPr txBox="1"/>
          <p:nvPr>
            <p:custDataLst>
              <p:tags r:id="rId18"/>
            </p:custDataLst>
          </p:nvPr>
        </p:nvSpPr>
        <p:spPr>
          <a:xfrm>
            <a:off x="5350209" y="3532150"/>
            <a:ext cx="978763" cy="430887"/>
          </a:xfrm>
          <a:prstGeom prst="rect">
            <a:avLst/>
          </a:prstGeom>
          <a:noFill/>
        </p:spPr>
        <p:txBody>
          <a:bodyPr vert="horz" wrap="square" lIns="0" tIns="0" rIns="0" bIns="0" rtlCol="0" anchor="ctr" anchorCtr="0">
            <a:spAutoFit/>
          </a:bodyPr>
          <a:lstStyle/>
          <a:p>
            <a:r>
              <a:rPr lang="en-US" sz="1400" b="1" spc="-6" dirty="0">
                <a:solidFill>
                  <a:srgbClr val="3B5998"/>
                </a:solidFill>
                <a:latin typeface="Calibri" panose="020F0502020204030204" pitchFamily="34" charset="0"/>
              </a:rPr>
              <a:t>CEI Acquisition</a:t>
            </a:r>
          </a:p>
        </p:txBody>
      </p:sp>
      <p:sp>
        <p:nvSpPr>
          <p:cNvPr id="43" name="Oval 42"/>
          <p:cNvSpPr/>
          <p:nvPr/>
        </p:nvSpPr>
        <p:spPr>
          <a:xfrm>
            <a:off x="7196667" y="3110885"/>
            <a:ext cx="863600" cy="85215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p:cNvSpPr/>
          <p:nvPr/>
        </p:nvSpPr>
        <p:spPr>
          <a:xfrm>
            <a:off x="7493000" y="3440122"/>
            <a:ext cx="266977" cy="23275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TLSHAPE_M_a58f29487c0343c08abcf41913e40cae_Title"/>
          <p:cNvSpPr txBox="1"/>
          <p:nvPr>
            <p:custDataLst>
              <p:tags r:id="rId19"/>
            </p:custDataLst>
          </p:nvPr>
        </p:nvSpPr>
        <p:spPr>
          <a:xfrm>
            <a:off x="7270595" y="2334559"/>
            <a:ext cx="1517805" cy="430887"/>
          </a:xfrm>
          <a:prstGeom prst="rect">
            <a:avLst/>
          </a:prstGeom>
          <a:noFill/>
        </p:spPr>
        <p:txBody>
          <a:bodyPr vert="horz" wrap="square" lIns="0" tIns="0" rIns="0" bIns="0" rtlCol="0" anchor="ctr" anchorCtr="0">
            <a:spAutoFit/>
          </a:bodyPr>
          <a:lstStyle/>
          <a:p>
            <a:r>
              <a:rPr lang="en-US" sz="1400" b="1" spc="-6" dirty="0">
                <a:solidFill>
                  <a:srgbClr val="3B5998"/>
                </a:solidFill>
                <a:latin typeface="Calibri" panose="020F0502020204030204" pitchFamily="34" charset="0"/>
              </a:rPr>
              <a:t>Largest Fleet </a:t>
            </a:r>
            <a:r>
              <a:rPr lang="en-US" sz="1400" b="1" spc="-6">
                <a:solidFill>
                  <a:srgbClr val="3B5998"/>
                </a:solidFill>
                <a:latin typeface="Calibri" panose="020F0502020204030204" pitchFamily="34" charset="0"/>
              </a:rPr>
              <a:t>Data Aggregator</a:t>
            </a:r>
            <a:endParaRPr lang="en-US" sz="1400" b="1" spc="-6" dirty="0">
              <a:solidFill>
                <a:srgbClr val="3B5998"/>
              </a:solidFill>
              <a:latin typeface="Calibri" panose="020F0502020204030204" pitchFamily="34" charset="0"/>
            </a:endParaRPr>
          </a:p>
        </p:txBody>
      </p:sp>
      <p:cxnSp>
        <p:nvCxnSpPr>
          <p:cNvPr id="47" name="Straight Arrow Connector 46"/>
          <p:cNvCxnSpPr>
            <a:endCxn id="44" idx="2"/>
          </p:cNvCxnSpPr>
          <p:nvPr/>
        </p:nvCxnSpPr>
        <p:spPr>
          <a:xfrm flipV="1">
            <a:off x="6604000" y="3556497"/>
            <a:ext cx="889000" cy="22825"/>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48433" y="1635938"/>
            <a:ext cx="8305800" cy="276999"/>
          </a:xfrm>
          <a:prstGeom prst="rect">
            <a:avLst/>
          </a:prstGeom>
          <a:noFill/>
        </p:spPr>
        <p:txBody>
          <a:bodyPr wrap="square" rtlCol="0">
            <a:spAutoFit/>
          </a:bodyPr>
          <a:lstStyle/>
          <a:p>
            <a:r>
              <a:rPr lang="en-US" sz="1200" dirty="0"/>
              <a:t>Industrial Age </a:t>
            </a:r>
            <a:r>
              <a:rPr lang="en-US" sz="1200" dirty="0">
                <a:sym typeface="Wingdings"/>
              </a:rPr>
              <a:t> Information Age  Internet Age  Social &amp; Sharing Age  AI Age</a:t>
            </a:r>
            <a:endParaRPr lang="en-US" sz="1200" dirty="0"/>
          </a:p>
        </p:txBody>
      </p:sp>
    </p:spTree>
    <p:extLst>
      <p:ext uri="{BB962C8B-B14F-4D97-AF65-F5344CB8AC3E}">
        <p14:creationId xmlns:p14="http://schemas.microsoft.com/office/powerpoint/2010/main" val="18204038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Widget &amp; Filter</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690688"/>
            <a:ext cx="5765800" cy="3505200"/>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56400" y="1690688"/>
            <a:ext cx="5198533" cy="3505200"/>
          </a:xfrm>
          <a:prstGeom prst="rect">
            <a:avLst/>
          </a:prstGeom>
        </p:spPr>
      </p:pic>
      <p:sp>
        <p:nvSpPr>
          <p:cNvPr id="8" name="Content Placeholder 2"/>
          <p:cNvSpPr>
            <a:spLocks noGrp="1"/>
          </p:cNvSpPr>
          <p:nvPr>
            <p:ph idx="1"/>
          </p:nvPr>
        </p:nvSpPr>
        <p:spPr>
          <a:xfrm>
            <a:off x="838200" y="5503332"/>
            <a:ext cx="10515600" cy="1354667"/>
          </a:xfrm>
        </p:spPr>
        <p:txBody>
          <a:bodyPr>
            <a:normAutofit fontScale="62500" lnSpcReduction="20000"/>
          </a:bodyPr>
          <a:lstStyle/>
          <a:p>
            <a:pPr marL="0" indent="0">
              <a:buNone/>
            </a:pPr>
            <a:r>
              <a:rPr lang="en-US" sz="2000" dirty="0"/>
              <a:t>API Resource Definition:  An Entity/Process/Transaction/Summary at a predefined grain level. </a:t>
            </a:r>
          </a:p>
          <a:p>
            <a:pPr marL="0" indent="0">
              <a:buNone/>
            </a:pPr>
            <a:r>
              <a:rPr lang="en-US" sz="2000" dirty="0"/>
              <a:t>An API can be used by any client that is authorized to use the API. Ex: Xcelerate, Custom application, Power BI, Third party (coming soon)</a:t>
            </a:r>
          </a:p>
          <a:p>
            <a:pPr marL="0" indent="0">
              <a:buNone/>
            </a:pPr>
            <a:endParaRPr lang="en-US" sz="2000" dirty="0"/>
          </a:p>
          <a:p>
            <a:pPr marL="0" indent="0">
              <a:buNone/>
            </a:pPr>
            <a:r>
              <a:rPr lang="en-US" sz="2000" dirty="0"/>
              <a:t>Ref: There are existing Xcelerate dashboard widget API’s that use SPIN as data source. </a:t>
            </a:r>
          </a:p>
          <a:p>
            <a:pPr marL="0" indent="0">
              <a:buNone/>
            </a:pPr>
            <a:r>
              <a:rPr lang="en-US" dirty="0"/>
              <a:t> </a:t>
            </a:r>
          </a:p>
        </p:txBody>
      </p:sp>
    </p:spTree>
    <p:extLst>
      <p:ext uri="{BB962C8B-B14F-4D97-AF65-F5344CB8AC3E}">
        <p14:creationId xmlns:p14="http://schemas.microsoft.com/office/powerpoint/2010/main" val="394922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API Request &amp; Response</a:t>
            </a:r>
          </a:p>
        </p:txBody>
      </p:sp>
      <p:sp>
        <p:nvSpPr>
          <p:cNvPr id="5" name="TextBox 4"/>
          <p:cNvSpPr txBox="1"/>
          <p:nvPr/>
        </p:nvSpPr>
        <p:spPr>
          <a:xfrm>
            <a:off x="431800" y="1182857"/>
            <a:ext cx="5300133" cy="5078313"/>
          </a:xfrm>
          <a:prstGeom prst="rect">
            <a:avLst/>
          </a:prstGeom>
          <a:noFill/>
        </p:spPr>
        <p:txBody>
          <a:bodyPr wrap="square" rtlCol="0">
            <a:spAutoFit/>
          </a:bodyPr>
          <a:lstStyle/>
          <a:p>
            <a:r>
              <a:rPr lang="en-US" dirty="0">
                <a:hlinkClick r:id="rId2"/>
              </a:rPr>
              <a:t>http://vsplarapi01d.fleet.ad:8090/v1/telematics/idling/summary</a:t>
            </a:r>
            <a:endParaRPr lang="en-US" dirty="0"/>
          </a:p>
          <a:p>
            <a:endParaRPr lang="en-US" dirty="0"/>
          </a:p>
          <a:p>
            <a:r>
              <a:rPr lang="en-US" dirty="0"/>
              <a:t>Method: Post</a:t>
            </a:r>
          </a:p>
          <a:p>
            <a:endParaRPr lang="en-US" dirty="0"/>
          </a:p>
          <a:p>
            <a:r>
              <a:rPr lang="en-US" dirty="0"/>
              <a:t>Payload:</a:t>
            </a:r>
          </a:p>
          <a:p>
            <a:endParaRPr lang="en-US" dirty="0"/>
          </a:p>
          <a:p>
            <a:r>
              <a:rPr lang="en-US" dirty="0"/>
              <a:t>{  </a:t>
            </a:r>
            <a:r>
              <a:rPr lang="en-US" dirty="0">
                <a:solidFill>
                  <a:srgbClr val="FF0000"/>
                </a:solidFill>
              </a:rPr>
              <a:t>"filters": {    "</a:t>
            </a:r>
            <a:r>
              <a:rPr lang="en-US" dirty="0" err="1">
                <a:solidFill>
                  <a:srgbClr val="FF0000"/>
                </a:solidFill>
              </a:rPr>
              <a:t>corpCd</a:t>
            </a:r>
            <a:r>
              <a:rPr lang="en-US" dirty="0">
                <a:solidFill>
                  <a:srgbClr val="FF0000"/>
                </a:solidFill>
              </a:rPr>
              <a:t>": [      "FA"    ],    "</a:t>
            </a:r>
            <a:r>
              <a:rPr lang="en-US" dirty="0" err="1">
                <a:solidFill>
                  <a:srgbClr val="FF0000"/>
                </a:solidFill>
              </a:rPr>
              <a:t>clientNo</a:t>
            </a:r>
            <a:r>
              <a:rPr lang="en-US" dirty="0">
                <a:solidFill>
                  <a:srgbClr val="FF0000"/>
                </a:solidFill>
              </a:rPr>
              <a:t>": [      "6403"    ],    "</a:t>
            </a:r>
            <a:r>
              <a:rPr lang="en-US" dirty="0" err="1">
                <a:solidFill>
                  <a:srgbClr val="FF0000"/>
                </a:solidFill>
              </a:rPr>
              <a:t>dateRange</a:t>
            </a:r>
            <a:r>
              <a:rPr lang="en-US" dirty="0">
                <a:solidFill>
                  <a:srgbClr val="FF0000"/>
                </a:solidFill>
              </a:rPr>
              <a:t>":["Last 30 Days"],   "breakdown":["000COR-000COR-000COR-0T8005-000850"]  </a:t>
            </a:r>
            <a:r>
              <a:rPr lang="en-US" dirty="0">
                <a:solidFill>
                  <a:schemeClr val="accent2">
                    <a:lumMod val="75000"/>
                  </a:schemeClr>
                </a:solidFill>
              </a:rPr>
              <a:t>},  "columns": [   "clientNo","corpCd","idlePctTotEngineHrs","dateRange","totalEstIdleCost","totalIdleDuration","totalIdleNonPoiEvents","totalIdlePoiEvents","totalIdleDurationFormatted","avgIdleDurationFormatted","breakdown"  ]</a:t>
            </a:r>
            <a:r>
              <a:rPr lang="en-US" dirty="0"/>
              <a:t>,  </a:t>
            </a:r>
            <a:r>
              <a:rPr lang="en-US" dirty="0">
                <a:solidFill>
                  <a:schemeClr val="accent1">
                    <a:lumMod val="75000"/>
                  </a:schemeClr>
                </a:solidFill>
              </a:rPr>
              <a:t>"sort":      [      {"col":"</a:t>
            </a:r>
            <a:r>
              <a:rPr lang="en-US" dirty="0" err="1">
                <a:solidFill>
                  <a:schemeClr val="accent1">
                    <a:lumMod val="75000"/>
                  </a:schemeClr>
                </a:solidFill>
              </a:rPr>
              <a:t>corpCd</a:t>
            </a:r>
            <a:r>
              <a:rPr lang="en-US" dirty="0">
                <a:solidFill>
                  <a:schemeClr val="accent1">
                    <a:lumMod val="75000"/>
                  </a:schemeClr>
                </a:solidFill>
              </a:rPr>
              <a:t>", "</a:t>
            </a:r>
            <a:r>
              <a:rPr lang="en-US" dirty="0" err="1">
                <a:solidFill>
                  <a:schemeClr val="accent1">
                    <a:lumMod val="75000"/>
                  </a:schemeClr>
                </a:solidFill>
              </a:rPr>
              <a:t>orderBy</a:t>
            </a:r>
            <a:r>
              <a:rPr lang="en-US" dirty="0">
                <a:solidFill>
                  <a:schemeClr val="accent1">
                    <a:lumMod val="75000"/>
                  </a:schemeClr>
                </a:solidFill>
              </a:rPr>
              <a:t>":"</a:t>
            </a:r>
            <a:r>
              <a:rPr lang="en-US" dirty="0" err="1">
                <a:solidFill>
                  <a:schemeClr val="accent1">
                    <a:lumMod val="75000"/>
                  </a:schemeClr>
                </a:solidFill>
              </a:rPr>
              <a:t>asc</a:t>
            </a:r>
            <a:r>
              <a:rPr lang="en-US" dirty="0">
                <a:solidFill>
                  <a:schemeClr val="accent1">
                    <a:lumMod val="75000"/>
                  </a:schemeClr>
                </a:solidFill>
              </a:rPr>
              <a:t>"},      {"col":"</a:t>
            </a:r>
            <a:r>
              <a:rPr lang="en-US" dirty="0" err="1">
                <a:solidFill>
                  <a:schemeClr val="accent1">
                    <a:lumMod val="75000"/>
                  </a:schemeClr>
                </a:solidFill>
              </a:rPr>
              <a:t>clientNo</a:t>
            </a:r>
            <a:r>
              <a:rPr lang="en-US" dirty="0">
                <a:solidFill>
                  <a:schemeClr val="accent1">
                    <a:lumMod val="75000"/>
                  </a:schemeClr>
                </a:solidFill>
              </a:rPr>
              <a:t>","</a:t>
            </a:r>
            <a:r>
              <a:rPr lang="en-US" dirty="0" err="1">
                <a:solidFill>
                  <a:schemeClr val="accent1">
                    <a:lumMod val="75000"/>
                  </a:schemeClr>
                </a:solidFill>
              </a:rPr>
              <a:t>orderBy</a:t>
            </a:r>
            <a:r>
              <a:rPr lang="en-US" dirty="0">
                <a:solidFill>
                  <a:schemeClr val="accent1">
                    <a:lumMod val="75000"/>
                  </a:schemeClr>
                </a:solidFill>
              </a:rPr>
              <a:t>":"</a:t>
            </a:r>
            <a:r>
              <a:rPr lang="en-US" dirty="0" err="1">
                <a:solidFill>
                  <a:schemeClr val="accent1">
                    <a:lumMod val="75000"/>
                  </a:schemeClr>
                </a:solidFill>
              </a:rPr>
              <a:t>asc</a:t>
            </a:r>
            <a:r>
              <a:rPr lang="en-US" dirty="0">
                <a:solidFill>
                  <a:schemeClr val="accent1">
                    <a:lumMod val="75000"/>
                  </a:schemeClr>
                </a:solidFill>
              </a:rPr>
              <a:t>"}   </a:t>
            </a:r>
            <a:r>
              <a:rPr lang="en-US" dirty="0">
                <a:solidFill>
                  <a:srgbClr val="00B050"/>
                </a:solidFill>
              </a:rPr>
              <a:t>],  "offset": 0,  "limit": 0}</a:t>
            </a:r>
          </a:p>
        </p:txBody>
      </p:sp>
      <p:sp>
        <p:nvSpPr>
          <p:cNvPr id="6" name="TextBox 5"/>
          <p:cNvSpPr txBox="1"/>
          <p:nvPr/>
        </p:nvSpPr>
        <p:spPr>
          <a:xfrm>
            <a:off x="6417733" y="1690688"/>
            <a:ext cx="5621867" cy="3970318"/>
          </a:xfrm>
          <a:prstGeom prst="rect">
            <a:avLst/>
          </a:prstGeom>
          <a:noFill/>
        </p:spPr>
        <p:txBody>
          <a:bodyPr wrap="square" rtlCol="0">
            <a:spAutoFit/>
          </a:bodyPr>
          <a:lstStyle/>
          <a:p>
            <a:r>
              <a:rPr lang="en-US" dirty="0"/>
              <a:t>Response:</a:t>
            </a:r>
          </a:p>
          <a:p>
            <a:endParaRPr lang="en-US" dirty="0"/>
          </a:p>
          <a:p>
            <a:r>
              <a:rPr lang="ro-RO" dirty="0"/>
              <a:t>{    "status": {        "</a:t>
            </a:r>
            <a:r>
              <a:rPr lang="ro-RO" dirty="0" err="1"/>
              <a:t>message</a:t>
            </a:r>
            <a:r>
              <a:rPr lang="ro-RO" dirty="0"/>
              <a:t>": "</a:t>
            </a:r>
            <a:r>
              <a:rPr lang="ro-RO" dirty="0" err="1"/>
              <a:t>Success</a:t>
            </a:r>
            <a:r>
              <a:rPr lang="ro-RO" dirty="0"/>
              <a:t>",        "</a:t>
            </a:r>
            <a:r>
              <a:rPr lang="ro-RO" dirty="0" err="1"/>
              <a:t>statusCode</a:t>
            </a:r>
            <a:r>
              <a:rPr lang="ro-RO" dirty="0"/>
              <a:t>": "200"    },    </a:t>
            </a:r>
            <a:r>
              <a:rPr lang="ro-RO" dirty="0">
                <a:solidFill>
                  <a:srgbClr val="7030A0"/>
                </a:solidFill>
              </a:rPr>
              <a:t>"</a:t>
            </a:r>
            <a:r>
              <a:rPr lang="ro-RO" dirty="0" err="1">
                <a:solidFill>
                  <a:srgbClr val="7030A0"/>
                </a:solidFill>
              </a:rPr>
              <a:t>result</a:t>
            </a:r>
            <a:r>
              <a:rPr lang="ro-RO" dirty="0">
                <a:solidFill>
                  <a:srgbClr val="7030A0"/>
                </a:solidFill>
              </a:rPr>
              <a:t>": {        "</a:t>
            </a:r>
            <a:r>
              <a:rPr lang="ro-RO" dirty="0" err="1">
                <a:solidFill>
                  <a:srgbClr val="7030A0"/>
                </a:solidFill>
              </a:rPr>
              <a:t>totalRecords</a:t>
            </a:r>
            <a:r>
              <a:rPr lang="ro-RO" dirty="0">
                <a:solidFill>
                  <a:srgbClr val="7030A0"/>
                </a:solidFill>
              </a:rPr>
              <a:t>": 1,        "</a:t>
            </a:r>
            <a:r>
              <a:rPr lang="ro-RO" dirty="0" err="1">
                <a:solidFill>
                  <a:srgbClr val="7030A0"/>
                </a:solidFill>
              </a:rPr>
              <a:t>noOfRowsFetched</a:t>
            </a:r>
            <a:r>
              <a:rPr lang="ro-RO" dirty="0">
                <a:solidFill>
                  <a:srgbClr val="7030A0"/>
                </a:solidFill>
              </a:rPr>
              <a:t>": 1,        "</a:t>
            </a:r>
            <a:r>
              <a:rPr lang="ro-RO" dirty="0" err="1">
                <a:solidFill>
                  <a:srgbClr val="7030A0"/>
                </a:solidFill>
              </a:rPr>
              <a:t>records</a:t>
            </a:r>
            <a:r>
              <a:rPr lang="ro-RO" dirty="0">
                <a:solidFill>
                  <a:srgbClr val="7030A0"/>
                </a:solidFill>
              </a:rPr>
              <a:t>": [            {                "</a:t>
            </a:r>
            <a:r>
              <a:rPr lang="ro-RO" dirty="0" err="1">
                <a:solidFill>
                  <a:srgbClr val="7030A0"/>
                </a:solidFill>
              </a:rPr>
              <a:t>breakdown</a:t>
            </a:r>
            <a:r>
              <a:rPr lang="ro-RO" dirty="0">
                <a:solidFill>
                  <a:srgbClr val="7030A0"/>
                </a:solidFill>
              </a:rPr>
              <a:t>": "000COR-000COR-000COR-0T8005-000850",                "</a:t>
            </a:r>
            <a:r>
              <a:rPr lang="ro-RO" dirty="0" err="1">
                <a:solidFill>
                  <a:srgbClr val="7030A0"/>
                </a:solidFill>
              </a:rPr>
              <a:t>avgIdleDurationFormatted</a:t>
            </a:r>
            <a:r>
              <a:rPr lang="ro-RO" dirty="0">
                <a:solidFill>
                  <a:srgbClr val="7030A0"/>
                </a:solidFill>
              </a:rPr>
              <a:t>": "0:11:39",                "</a:t>
            </a:r>
            <a:r>
              <a:rPr lang="ro-RO" dirty="0" err="1">
                <a:solidFill>
                  <a:srgbClr val="7030A0"/>
                </a:solidFill>
              </a:rPr>
              <a:t>totalIdlePoiEvents</a:t>
            </a:r>
            <a:r>
              <a:rPr lang="ro-RO" dirty="0">
                <a:solidFill>
                  <a:srgbClr val="7030A0"/>
                </a:solidFill>
              </a:rPr>
              <a:t>": 13,                "</a:t>
            </a:r>
            <a:r>
              <a:rPr lang="ro-RO" dirty="0" err="1">
                <a:solidFill>
                  <a:srgbClr val="7030A0"/>
                </a:solidFill>
              </a:rPr>
              <a:t>totalEstIdleCost</a:t>
            </a:r>
            <a:r>
              <a:rPr lang="ro-RO" dirty="0">
                <a:solidFill>
                  <a:srgbClr val="7030A0"/>
                </a:solidFill>
              </a:rPr>
              <a:t>": "5.870034239999999",                "</a:t>
            </a:r>
            <a:r>
              <a:rPr lang="ro-RO" dirty="0" err="1">
                <a:solidFill>
                  <a:srgbClr val="7030A0"/>
                </a:solidFill>
              </a:rPr>
              <a:t>clientNo</a:t>
            </a:r>
            <a:r>
              <a:rPr lang="ro-RO" dirty="0">
                <a:solidFill>
                  <a:srgbClr val="7030A0"/>
                </a:solidFill>
              </a:rPr>
              <a:t>": "6403",                "</a:t>
            </a:r>
            <a:r>
              <a:rPr lang="ro-RO" dirty="0" err="1">
                <a:solidFill>
                  <a:srgbClr val="7030A0"/>
                </a:solidFill>
              </a:rPr>
              <a:t>totalIdleDuration</a:t>
            </a:r>
            <a:r>
              <a:rPr lang="ro-RO" dirty="0">
                <a:solidFill>
                  <a:srgbClr val="7030A0"/>
                </a:solidFill>
              </a:rPr>
              <a:t>": "186.4",                "</a:t>
            </a:r>
            <a:r>
              <a:rPr lang="ro-RO" dirty="0" err="1">
                <a:solidFill>
                  <a:srgbClr val="7030A0"/>
                </a:solidFill>
              </a:rPr>
              <a:t>idlePctTotEngineHrs</a:t>
            </a:r>
            <a:r>
              <a:rPr lang="ro-RO" dirty="0">
                <a:solidFill>
                  <a:srgbClr val="7030A0"/>
                </a:solidFill>
              </a:rPr>
              <a:t>": "5.604430627130977",                "</a:t>
            </a:r>
            <a:r>
              <a:rPr lang="ro-RO" dirty="0" err="1">
                <a:solidFill>
                  <a:srgbClr val="7030A0"/>
                </a:solidFill>
              </a:rPr>
              <a:t>corpCd</a:t>
            </a:r>
            <a:r>
              <a:rPr lang="ro-RO" dirty="0">
                <a:solidFill>
                  <a:srgbClr val="7030A0"/>
                </a:solidFill>
              </a:rPr>
              <a:t>": "FA",                "</a:t>
            </a:r>
            <a:r>
              <a:rPr lang="ro-RO" dirty="0" err="1">
                <a:solidFill>
                  <a:srgbClr val="7030A0"/>
                </a:solidFill>
              </a:rPr>
              <a:t>totalIdleNonPoiEvents</a:t>
            </a:r>
            <a:r>
              <a:rPr lang="ro-RO" dirty="0">
                <a:solidFill>
                  <a:srgbClr val="7030A0"/>
                </a:solidFill>
              </a:rPr>
              <a:t>": 7,                "</a:t>
            </a:r>
            <a:r>
              <a:rPr lang="ro-RO" dirty="0" err="1">
                <a:solidFill>
                  <a:srgbClr val="7030A0"/>
                </a:solidFill>
              </a:rPr>
              <a:t>dateRange</a:t>
            </a:r>
            <a:r>
              <a:rPr lang="ro-RO" dirty="0">
                <a:solidFill>
                  <a:srgbClr val="7030A0"/>
                </a:solidFill>
              </a:rPr>
              <a:t>": "</a:t>
            </a:r>
            <a:r>
              <a:rPr lang="ro-RO" dirty="0" err="1">
                <a:solidFill>
                  <a:srgbClr val="7030A0"/>
                </a:solidFill>
              </a:rPr>
              <a:t>Last</a:t>
            </a:r>
            <a:r>
              <a:rPr lang="ro-RO" dirty="0">
                <a:solidFill>
                  <a:srgbClr val="7030A0"/>
                </a:solidFill>
              </a:rPr>
              <a:t> 30 </a:t>
            </a:r>
            <a:r>
              <a:rPr lang="ro-RO" dirty="0" err="1">
                <a:solidFill>
                  <a:srgbClr val="7030A0"/>
                </a:solidFill>
              </a:rPr>
              <a:t>Days</a:t>
            </a:r>
            <a:r>
              <a:rPr lang="ro-RO" dirty="0">
                <a:solidFill>
                  <a:srgbClr val="7030A0"/>
                </a:solidFill>
              </a:rPr>
              <a:t>",                "</a:t>
            </a:r>
            <a:r>
              <a:rPr lang="ro-RO" dirty="0" err="1">
                <a:solidFill>
                  <a:srgbClr val="7030A0"/>
                </a:solidFill>
              </a:rPr>
              <a:t>totalIdleDurationFormatted</a:t>
            </a:r>
            <a:r>
              <a:rPr lang="ro-RO" dirty="0">
                <a:solidFill>
                  <a:srgbClr val="7030A0"/>
                </a:solidFill>
              </a:rPr>
              <a:t>": "3:06:24"            }        ]    }</a:t>
            </a:r>
            <a:r>
              <a:rPr lang="ro-RO" dirty="0"/>
              <a:t>}</a:t>
            </a:r>
            <a:endParaRPr lang="en-US" dirty="0"/>
          </a:p>
        </p:txBody>
      </p:sp>
      <p:sp>
        <p:nvSpPr>
          <p:cNvPr id="3" name="TextBox 2"/>
          <p:cNvSpPr txBox="1"/>
          <p:nvPr/>
        </p:nvSpPr>
        <p:spPr>
          <a:xfrm>
            <a:off x="431799" y="6177778"/>
            <a:ext cx="5300133" cy="646331"/>
          </a:xfrm>
          <a:prstGeom prst="rect">
            <a:avLst/>
          </a:prstGeom>
          <a:noFill/>
        </p:spPr>
        <p:txBody>
          <a:bodyPr wrap="square" rtlCol="0">
            <a:spAutoFit/>
          </a:bodyPr>
          <a:lstStyle/>
          <a:p>
            <a:r>
              <a:rPr lang="en-US" b="1" dirty="0"/>
              <a:t>Supported Syntax: </a:t>
            </a:r>
          </a:p>
          <a:p>
            <a:r>
              <a:rPr lang="en-US" dirty="0"/>
              <a:t>Filter, Group By, Sort, Pagination, Column Selection</a:t>
            </a:r>
          </a:p>
        </p:txBody>
      </p:sp>
    </p:spTree>
    <p:extLst>
      <p:ext uri="{BB962C8B-B14F-4D97-AF65-F5344CB8AC3E}">
        <p14:creationId xmlns:p14="http://schemas.microsoft.com/office/powerpoint/2010/main" val="854396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Analytics API Features</a:t>
            </a:r>
          </a:p>
        </p:txBody>
      </p:sp>
      <p:sp>
        <p:nvSpPr>
          <p:cNvPr id="3" name="Content Placeholder 2"/>
          <p:cNvSpPr>
            <a:spLocks noGrp="1"/>
          </p:cNvSpPr>
          <p:nvPr>
            <p:ph idx="1"/>
          </p:nvPr>
        </p:nvSpPr>
        <p:spPr>
          <a:xfrm>
            <a:off x="838200" y="1825625"/>
            <a:ext cx="2717800" cy="4351338"/>
          </a:xfrm>
        </p:spPr>
        <p:txBody>
          <a:bodyPr/>
          <a:lstStyle/>
          <a:p>
            <a:r>
              <a:rPr lang="en-US" dirty="0"/>
              <a:t>Slicing &amp; Dicing</a:t>
            </a:r>
          </a:p>
          <a:p>
            <a:r>
              <a:rPr lang="en-US" dirty="0"/>
              <a:t>Aggregation</a:t>
            </a:r>
          </a:p>
          <a:p>
            <a:r>
              <a:rPr lang="en-US" dirty="0"/>
              <a:t>Sorting</a:t>
            </a:r>
          </a:p>
          <a:p>
            <a:r>
              <a:rPr lang="en-US" dirty="0"/>
              <a:t>Filtering</a:t>
            </a:r>
          </a:p>
          <a:p>
            <a:pPr marL="0" indent="0">
              <a:buNone/>
            </a:pPr>
            <a:endParaRPr lang="en-US" sz="16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67200" y="1550194"/>
            <a:ext cx="3347444" cy="2451100"/>
          </a:xfrm>
          <a:prstGeom prst="rect">
            <a:avLst/>
          </a:prstGeom>
        </p:spPr>
      </p:pic>
      <p:sp>
        <p:nvSpPr>
          <p:cNvPr id="5" name="TextBox 4"/>
          <p:cNvSpPr txBox="1"/>
          <p:nvPr/>
        </p:nvSpPr>
        <p:spPr>
          <a:xfrm>
            <a:off x="4267200" y="4254500"/>
            <a:ext cx="5118100" cy="369332"/>
          </a:xfrm>
          <a:prstGeom prst="rect">
            <a:avLst/>
          </a:prstGeom>
          <a:noFill/>
        </p:spPr>
        <p:txBody>
          <a:bodyPr wrap="square" rtlCol="0">
            <a:spAutoFit/>
          </a:bodyPr>
          <a:lstStyle/>
          <a:p>
            <a:r>
              <a:rPr lang="en-US" dirty="0"/>
              <a:t>Very similar to OLAP Cube type </a:t>
            </a:r>
            <a:r>
              <a:rPr lang="en-US"/>
              <a:t>of functionality</a:t>
            </a:r>
          </a:p>
        </p:txBody>
      </p:sp>
    </p:spTree>
    <p:extLst>
      <p:ext uri="{BB962C8B-B14F-4D97-AF65-F5344CB8AC3E}">
        <p14:creationId xmlns:p14="http://schemas.microsoft.com/office/powerpoint/2010/main" val="14767898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API SLA’s &amp; Pre-Aggregated Data</a:t>
            </a:r>
          </a:p>
        </p:txBody>
      </p:sp>
      <p:sp>
        <p:nvSpPr>
          <p:cNvPr id="3" name="Content Placeholder 2"/>
          <p:cNvSpPr>
            <a:spLocks noGrp="1"/>
          </p:cNvSpPr>
          <p:nvPr>
            <p:ph idx="1"/>
          </p:nvPr>
        </p:nvSpPr>
        <p:spPr/>
        <p:txBody>
          <a:bodyPr>
            <a:normAutofit/>
          </a:bodyPr>
          <a:lstStyle/>
          <a:p>
            <a:r>
              <a:rPr lang="en-US" sz="2400" dirty="0"/>
              <a:t>Customers expect low latency</a:t>
            </a:r>
          </a:p>
          <a:p>
            <a:r>
              <a:rPr lang="en-US" sz="2400" dirty="0"/>
              <a:t>Dashboard Response Time SLA ??? (waiting for non-functional requirements)</a:t>
            </a:r>
          </a:p>
          <a:p>
            <a:endParaRPr lang="en-US" sz="2400" dirty="0"/>
          </a:p>
          <a:p>
            <a:r>
              <a:rPr lang="en-US" sz="2400" dirty="0">
                <a:sym typeface="Wingdings"/>
              </a:rPr>
              <a:t>We are going to leverage pre-aggregated datasets as much as possible to meet SLA’s.  Reducing on the fly filtering and aggregation of transaction gain level data and is key to achieving high performance.</a:t>
            </a:r>
          </a:p>
          <a:p>
            <a:endParaRPr lang="en-US" sz="2400" dirty="0">
              <a:sym typeface="Wingdings"/>
            </a:endParaRPr>
          </a:p>
          <a:p>
            <a:r>
              <a:rPr lang="en-US" sz="2400" dirty="0">
                <a:sym typeface="Wingdings"/>
              </a:rPr>
              <a:t>Low Latency will lead to high concurrency support as well.</a:t>
            </a:r>
          </a:p>
          <a:p>
            <a:endParaRPr lang="en-US" sz="2400" dirty="0">
              <a:sym typeface="Wingdings"/>
            </a:endParaRPr>
          </a:p>
          <a:p>
            <a:r>
              <a:rPr lang="en-US" sz="2400" dirty="0">
                <a:sym typeface="Wingdings"/>
              </a:rPr>
              <a:t>Next few slides will describe current options and strategy explored during POC.</a:t>
            </a:r>
            <a:endParaRPr lang="en-US" sz="2400" dirty="0"/>
          </a:p>
        </p:txBody>
      </p:sp>
    </p:spTree>
    <p:extLst>
      <p:ext uri="{BB962C8B-B14F-4D97-AF65-F5344CB8AC3E}">
        <p14:creationId xmlns:p14="http://schemas.microsoft.com/office/powerpoint/2010/main" val="11515857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Performance SLA &amp; Concurrency Challenge</a:t>
            </a:r>
          </a:p>
        </p:txBody>
      </p:sp>
      <p:sp>
        <p:nvSpPr>
          <p:cNvPr id="3" name="Content Placeholder 2"/>
          <p:cNvSpPr>
            <a:spLocks noGrp="1"/>
          </p:cNvSpPr>
          <p:nvPr>
            <p:ph idx="1"/>
          </p:nvPr>
        </p:nvSpPr>
        <p:spPr>
          <a:xfrm>
            <a:off x="838200" y="1287545"/>
            <a:ext cx="10515600" cy="4351338"/>
          </a:xfrm>
        </p:spPr>
        <p:txBody>
          <a:bodyPr>
            <a:normAutofit/>
          </a:bodyPr>
          <a:lstStyle/>
          <a:p>
            <a:endParaRPr lang="en-US" sz="2400" dirty="0"/>
          </a:p>
          <a:p>
            <a:r>
              <a:rPr lang="en-US" sz="2400" dirty="0"/>
              <a:t>Queries at Peak load = concurrent users landing on dashboards * number of widgets to be rendered on landing page</a:t>
            </a:r>
          </a:p>
          <a:p>
            <a:pPr marL="0" indent="0">
              <a:buNone/>
            </a:pPr>
            <a:r>
              <a:rPr lang="en-US" sz="2000" dirty="0"/>
              <a:t>(hypothetical example)</a:t>
            </a:r>
          </a:p>
          <a:p>
            <a:pPr marL="0" indent="0">
              <a:buNone/>
            </a:pPr>
            <a:r>
              <a:rPr lang="en-US" sz="2000" dirty="0"/>
              <a:t> 200 Users * 6 queries per page = 1200 queries</a:t>
            </a:r>
          </a:p>
          <a:p>
            <a:pPr marL="0" indent="0">
              <a:buNone/>
            </a:pPr>
            <a:r>
              <a:rPr lang="en-US" sz="2000" dirty="0"/>
              <a:t>Individual query SLA = 3 seconds</a:t>
            </a:r>
          </a:p>
          <a:p>
            <a:pPr marL="0" indent="0">
              <a:buNone/>
            </a:pPr>
            <a:endParaRPr lang="en-US" sz="2000" dirty="0"/>
          </a:p>
          <a:p>
            <a:pPr marL="0" indent="0">
              <a:buNone/>
            </a:pPr>
            <a:r>
              <a:rPr lang="en-US" sz="2000" dirty="0"/>
              <a:t>SLA’s define the throughput that we need to produce from the tech stack. (API + Database)</a:t>
            </a:r>
          </a:p>
          <a:p>
            <a:pPr marL="0" indent="0">
              <a:buNone/>
            </a:pPr>
            <a:r>
              <a:rPr lang="en-US" sz="2000" dirty="0"/>
              <a:t>Non functional requirements will define our horizontal scaling needs (if any).</a:t>
            </a:r>
          </a:p>
          <a:p>
            <a:pPr marL="0" indent="0">
              <a:buNone/>
            </a:pPr>
            <a:endParaRPr lang="en-US" sz="2000" dirty="0"/>
          </a:p>
          <a:p>
            <a:endParaRPr lang="en-US" sz="2400" dirty="0"/>
          </a:p>
          <a:p>
            <a:endParaRPr lang="en-US" sz="2400" dirty="0"/>
          </a:p>
          <a:p>
            <a:endParaRPr lang="en-US" sz="2400" dirty="0"/>
          </a:p>
          <a:p>
            <a:endParaRPr lang="en-US" sz="2400" dirty="0"/>
          </a:p>
          <a:p>
            <a:endParaRPr lang="en-US" sz="2400" dirty="0"/>
          </a:p>
          <a:p>
            <a:endParaRPr lang="en-US" sz="2400"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6000" y="5706354"/>
            <a:ext cx="1621105" cy="897647"/>
          </a:xfrm>
          <a:prstGeom prst="rect">
            <a:avLst/>
          </a:prstGeom>
        </p:spPr>
      </p:pic>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02000" y="5706353"/>
            <a:ext cx="1621107" cy="897648"/>
          </a:xfrm>
          <a:prstGeom prst="rect">
            <a:avLst/>
          </a:prstGeom>
        </p:spPr>
      </p:pic>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23000" y="5706354"/>
            <a:ext cx="1621107" cy="897648"/>
          </a:xfrm>
          <a:prstGeom prst="rect">
            <a:avLst/>
          </a:prstGeom>
        </p:spPr>
      </p:pic>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26500" y="5706352"/>
            <a:ext cx="1621109" cy="897649"/>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98599" y="5235660"/>
            <a:ext cx="335757" cy="335757"/>
          </a:xfrm>
          <a:prstGeom prst="rect">
            <a:avLst/>
          </a:prstGeo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44674" y="5235659"/>
            <a:ext cx="335757" cy="335757"/>
          </a:xfrm>
          <a:prstGeom prst="rect">
            <a:avLst/>
          </a:prstGeom>
        </p:spPr>
      </p:pic>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65674" y="5235658"/>
            <a:ext cx="335757" cy="335757"/>
          </a:xfrm>
          <a:prstGeom prst="rect">
            <a:avLst/>
          </a:prstGeom>
        </p:spPr>
      </p:pic>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38748" y="5235657"/>
            <a:ext cx="335757" cy="335757"/>
          </a:xfrm>
          <a:prstGeom prst="rect">
            <a:avLst/>
          </a:prstGeom>
        </p:spPr>
      </p:pic>
    </p:spTree>
    <p:extLst>
      <p:ext uri="{BB962C8B-B14F-4D97-AF65-F5344CB8AC3E}">
        <p14:creationId xmlns:p14="http://schemas.microsoft.com/office/powerpoint/2010/main" val="1155382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8068" y="30330"/>
            <a:ext cx="10515600" cy="836883"/>
          </a:xfrm>
        </p:spPr>
        <p:txBody>
          <a:bodyPr/>
          <a:lstStyle/>
          <a:p>
            <a:r>
              <a:rPr lang="en-US" dirty="0"/>
              <a:t>Example: Widget With 2 Drill Through Levels</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1804" y="1080515"/>
            <a:ext cx="1714500" cy="1080023"/>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1805" y="2490216"/>
            <a:ext cx="1733860" cy="800100"/>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1805" y="3746450"/>
            <a:ext cx="1733860" cy="80010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1804" y="5002684"/>
            <a:ext cx="3224499" cy="674166"/>
          </a:xfrm>
          <a:prstGeom prst="rect">
            <a:avLst/>
          </a:prstGeom>
        </p:spPr>
      </p:pic>
      <p:grpSp>
        <p:nvGrpSpPr>
          <p:cNvPr id="31" name="Group 30"/>
          <p:cNvGrpSpPr/>
          <p:nvPr/>
        </p:nvGrpSpPr>
        <p:grpSpPr>
          <a:xfrm>
            <a:off x="2843784" y="1160148"/>
            <a:ext cx="585216" cy="1456524"/>
            <a:chOff x="3712464" y="2220126"/>
            <a:chExt cx="585216" cy="1456524"/>
          </a:xfrm>
        </p:grpSpPr>
        <p:sp>
          <p:nvSpPr>
            <p:cNvPr id="27" name="Moon 26"/>
            <p:cNvSpPr/>
            <p:nvPr/>
          </p:nvSpPr>
          <p:spPr>
            <a:xfrm flipH="1">
              <a:off x="3730752" y="2220126"/>
              <a:ext cx="566928" cy="1423874"/>
            </a:xfrm>
            <a:prstGeom prst="moon">
              <a:avLst>
                <a:gd name="adj" fmla="val 1081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riangle 27"/>
            <p:cNvSpPr/>
            <p:nvPr/>
          </p:nvSpPr>
          <p:spPr>
            <a:xfrm>
              <a:off x="3712464" y="3458718"/>
              <a:ext cx="237744" cy="21793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2" name="Group 31"/>
          <p:cNvGrpSpPr/>
          <p:nvPr/>
        </p:nvGrpSpPr>
        <p:grpSpPr>
          <a:xfrm>
            <a:off x="2862072" y="3072806"/>
            <a:ext cx="585216" cy="1254427"/>
            <a:chOff x="3712464" y="2220126"/>
            <a:chExt cx="585216" cy="1456524"/>
          </a:xfrm>
        </p:grpSpPr>
        <p:sp>
          <p:nvSpPr>
            <p:cNvPr id="33" name="Moon 32"/>
            <p:cNvSpPr/>
            <p:nvPr/>
          </p:nvSpPr>
          <p:spPr>
            <a:xfrm flipH="1">
              <a:off x="3730752" y="2220126"/>
              <a:ext cx="566928" cy="1423874"/>
            </a:xfrm>
            <a:prstGeom prst="moon">
              <a:avLst>
                <a:gd name="adj" fmla="val 1081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riangle 33"/>
            <p:cNvSpPr/>
            <p:nvPr/>
          </p:nvSpPr>
          <p:spPr>
            <a:xfrm>
              <a:off x="3712464" y="3458718"/>
              <a:ext cx="237744" cy="21793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5" name="TextBox 34"/>
          <p:cNvSpPr txBox="1"/>
          <p:nvPr/>
        </p:nvSpPr>
        <p:spPr>
          <a:xfrm>
            <a:off x="3604768" y="1327928"/>
            <a:ext cx="2034032" cy="369332"/>
          </a:xfrm>
          <a:prstGeom prst="rect">
            <a:avLst/>
          </a:prstGeom>
          <a:noFill/>
        </p:spPr>
        <p:txBody>
          <a:bodyPr wrap="square" rtlCol="0">
            <a:spAutoFit/>
          </a:bodyPr>
          <a:lstStyle/>
          <a:p>
            <a:r>
              <a:rPr lang="en-US"/>
              <a:t>Summary Data1</a:t>
            </a:r>
          </a:p>
        </p:txBody>
      </p:sp>
      <p:sp>
        <p:nvSpPr>
          <p:cNvPr id="36" name="TextBox 35"/>
          <p:cNvSpPr txBox="1"/>
          <p:nvPr/>
        </p:nvSpPr>
        <p:spPr>
          <a:xfrm>
            <a:off x="3812031" y="3409628"/>
            <a:ext cx="1962969" cy="369332"/>
          </a:xfrm>
          <a:prstGeom prst="rect">
            <a:avLst/>
          </a:prstGeom>
          <a:noFill/>
        </p:spPr>
        <p:txBody>
          <a:bodyPr wrap="square" rtlCol="0">
            <a:spAutoFit/>
          </a:bodyPr>
          <a:lstStyle/>
          <a:p>
            <a:r>
              <a:rPr lang="en-US"/>
              <a:t>Summary Data2</a:t>
            </a:r>
          </a:p>
        </p:txBody>
      </p:sp>
      <p:grpSp>
        <p:nvGrpSpPr>
          <p:cNvPr id="37" name="Group 36"/>
          <p:cNvGrpSpPr/>
          <p:nvPr/>
        </p:nvGrpSpPr>
        <p:grpSpPr>
          <a:xfrm>
            <a:off x="4333240" y="4199080"/>
            <a:ext cx="585216" cy="1254427"/>
            <a:chOff x="3712464" y="2220126"/>
            <a:chExt cx="585216" cy="1456524"/>
          </a:xfrm>
        </p:grpSpPr>
        <p:sp>
          <p:nvSpPr>
            <p:cNvPr id="38" name="Moon 37"/>
            <p:cNvSpPr/>
            <p:nvPr/>
          </p:nvSpPr>
          <p:spPr>
            <a:xfrm flipH="1">
              <a:off x="3730752" y="2220126"/>
              <a:ext cx="566928" cy="1423874"/>
            </a:xfrm>
            <a:prstGeom prst="moon">
              <a:avLst>
                <a:gd name="adj" fmla="val 1081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riangle 38"/>
            <p:cNvSpPr/>
            <p:nvPr/>
          </p:nvSpPr>
          <p:spPr>
            <a:xfrm>
              <a:off x="3712464" y="3458718"/>
              <a:ext cx="237744" cy="21793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0" name="TextBox 39"/>
          <p:cNvSpPr txBox="1"/>
          <p:nvPr/>
        </p:nvSpPr>
        <p:spPr>
          <a:xfrm>
            <a:off x="5008880" y="4452747"/>
            <a:ext cx="2397760" cy="369332"/>
          </a:xfrm>
          <a:prstGeom prst="rect">
            <a:avLst/>
          </a:prstGeom>
          <a:noFill/>
        </p:spPr>
        <p:txBody>
          <a:bodyPr wrap="square" rtlCol="0">
            <a:spAutoFit/>
          </a:bodyPr>
          <a:lstStyle/>
          <a:p>
            <a:r>
              <a:rPr lang="en-US" dirty="0"/>
              <a:t>Transaction Level Data</a:t>
            </a:r>
          </a:p>
        </p:txBody>
      </p:sp>
      <p:sp>
        <p:nvSpPr>
          <p:cNvPr id="41" name="TextBox 40"/>
          <p:cNvSpPr txBox="1"/>
          <p:nvPr/>
        </p:nvSpPr>
        <p:spPr>
          <a:xfrm>
            <a:off x="281432" y="6080639"/>
            <a:ext cx="11717528" cy="646331"/>
          </a:xfrm>
          <a:prstGeom prst="rect">
            <a:avLst/>
          </a:prstGeom>
          <a:noFill/>
        </p:spPr>
        <p:txBody>
          <a:bodyPr wrap="square" rtlCol="0">
            <a:spAutoFit/>
          </a:bodyPr>
          <a:lstStyle/>
          <a:p>
            <a:r>
              <a:rPr lang="en-US" b="1" dirty="0"/>
              <a:t>Requirements/Design: </a:t>
            </a:r>
            <a:r>
              <a:rPr lang="en-US" dirty="0"/>
              <a:t>Avoid setting up top level widget on top of transaction grain at all costs. General flow should be from pre-aggregated Summary views to transactional detail views</a:t>
            </a:r>
          </a:p>
        </p:txBody>
      </p:sp>
      <p:sp>
        <p:nvSpPr>
          <p:cNvPr id="42" name="Rectangle 41"/>
          <p:cNvSpPr/>
          <p:nvPr/>
        </p:nvSpPr>
        <p:spPr>
          <a:xfrm>
            <a:off x="6693408" y="1209589"/>
            <a:ext cx="2340864" cy="3030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p:cNvSpPr txBox="1"/>
          <p:nvPr/>
        </p:nvSpPr>
        <p:spPr>
          <a:xfrm>
            <a:off x="9473184" y="1125755"/>
            <a:ext cx="2450592" cy="923330"/>
          </a:xfrm>
          <a:prstGeom prst="rect">
            <a:avLst/>
          </a:prstGeom>
          <a:noFill/>
        </p:spPr>
        <p:txBody>
          <a:bodyPr wrap="square" rtlCol="0">
            <a:spAutoFit/>
          </a:bodyPr>
          <a:lstStyle/>
          <a:p>
            <a:r>
              <a:rPr lang="en-US" dirty="0"/>
              <a:t>Wider Data Ranges/low cardinality dimensions, High level summary</a:t>
            </a:r>
          </a:p>
        </p:txBody>
      </p:sp>
      <p:sp>
        <p:nvSpPr>
          <p:cNvPr id="44" name="Rectangle 43"/>
          <p:cNvSpPr/>
          <p:nvPr/>
        </p:nvSpPr>
        <p:spPr>
          <a:xfrm>
            <a:off x="6516624" y="3194285"/>
            <a:ext cx="1310640" cy="5846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p:cNvSpPr txBox="1"/>
          <p:nvPr/>
        </p:nvSpPr>
        <p:spPr>
          <a:xfrm>
            <a:off x="9473184" y="2914808"/>
            <a:ext cx="2627376" cy="1200329"/>
          </a:xfrm>
          <a:prstGeom prst="rect">
            <a:avLst/>
          </a:prstGeom>
          <a:noFill/>
        </p:spPr>
        <p:txBody>
          <a:bodyPr wrap="square" rtlCol="0">
            <a:spAutoFit/>
          </a:bodyPr>
          <a:lstStyle/>
          <a:p>
            <a:r>
              <a:rPr lang="en-US" dirty="0"/>
              <a:t>Narrowing Data Ranges/ </a:t>
            </a:r>
            <a:r>
              <a:rPr lang="en-US"/>
              <a:t>low cardinality </a:t>
            </a:r>
            <a:r>
              <a:rPr lang="en-US" dirty="0"/>
              <a:t>dimensions, Little more detail</a:t>
            </a:r>
          </a:p>
        </p:txBody>
      </p:sp>
      <p:sp>
        <p:nvSpPr>
          <p:cNvPr id="46" name="Rectangle 45"/>
          <p:cNvSpPr/>
          <p:nvPr/>
        </p:nvSpPr>
        <p:spPr>
          <a:xfrm>
            <a:off x="7406640" y="4605070"/>
            <a:ext cx="420624" cy="11799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p:cNvSpPr txBox="1"/>
          <p:nvPr/>
        </p:nvSpPr>
        <p:spPr>
          <a:xfrm>
            <a:off x="8577072" y="4679518"/>
            <a:ext cx="3311144" cy="923330"/>
          </a:xfrm>
          <a:prstGeom prst="rect">
            <a:avLst/>
          </a:prstGeom>
          <a:noFill/>
        </p:spPr>
        <p:txBody>
          <a:bodyPr wrap="square" rtlCol="0">
            <a:spAutoFit/>
          </a:bodyPr>
          <a:lstStyle/>
          <a:p>
            <a:r>
              <a:rPr lang="en-US" dirty="0"/>
              <a:t>Narrow date range/specific filters high cardinal dimensions, lot more details</a:t>
            </a:r>
          </a:p>
        </p:txBody>
      </p:sp>
      <p:sp>
        <p:nvSpPr>
          <p:cNvPr id="48" name="TextBox 47"/>
          <p:cNvSpPr txBox="1"/>
          <p:nvPr/>
        </p:nvSpPr>
        <p:spPr>
          <a:xfrm>
            <a:off x="3485388" y="1755491"/>
            <a:ext cx="2713736" cy="1200329"/>
          </a:xfrm>
          <a:prstGeom prst="rect">
            <a:avLst/>
          </a:prstGeom>
          <a:noFill/>
        </p:spPr>
        <p:txBody>
          <a:bodyPr wrap="square" rtlCol="0">
            <a:spAutoFit/>
          </a:bodyPr>
          <a:lstStyle/>
          <a:p>
            <a:r>
              <a:rPr lang="en-US" sz="1200" dirty="0">
                <a:solidFill>
                  <a:srgbClr val="FF0000"/>
                </a:solidFill>
              </a:rPr>
              <a:t>In some cases, same API/Summary table can serve multiple levels. That is what happened in our POC.</a:t>
            </a:r>
          </a:p>
          <a:p>
            <a:endParaRPr lang="en-US" sz="1200" dirty="0">
              <a:solidFill>
                <a:srgbClr val="FF0000"/>
              </a:solidFill>
            </a:endParaRPr>
          </a:p>
          <a:p>
            <a:r>
              <a:rPr lang="en-US" sz="1200" dirty="0">
                <a:solidFill>
                  <a:srgbClr val="FF0000"/>
                </a:solidFill>
              </a:rPr>
              <a:t>Strike the right balance between SLA’s &amp; tables</a:t>
            </a:r>
          </a:p>
        </p:txBody>
      </p:sp>
    </p:spTree>
    <p:extLst>
      <p:ext uri="{BB962C8B-B14F-4D97-AF65-F5344CB8AC3E}">
        <p14:creationId xmlns:p14="http://schemas.microsoft.com/office/powerpoint/2010/main" val="9475152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Dashboard Widgets - Summary</a:t>
            </a:r>
          </a:p>
        </p:txBody>
      </p:sp>
      <p:sp>
        <p:nvSpPr>
          <p:cNvPr id="3" name="Content Placeholder 2"/>
          <p:cNvSpPr>
            <a:spLocks noGrp="1"/>
          </p:cNvSpPr>
          <p:nvPr>
            <p:ph idx="1"/>
          </p:nvPr>
        </p:nvSpPr>
        <p:spPr/>
        <p:txBody>
          <a:bodyPr/>
          <a:lstStyle/>
          <a:p>
            <a:r>
              <a:rPr lang="en-US" dirty="0"/>
              <a:t>Build client agnostic API’s</a:t>
            </a:r>
          </a:p>
          <a:p>
            <a:r>
              <a:rPr lang="en-US" dirty="0"/>
              <a:t>Achieve low latency and high concurrency requirements using Cassandra/Spark/FiloDB/Thrift platform</a:t>
            </a:r>
          </a:p>
          <a:p>
            <a:r>
              <a:rPr lang="en-US" dirty="0"/>
              <a:t>Provide valuable insights for Fleet Management.</a:t>
            </a:r>
          </a:p>
        </p:txBody>
      </p:sp>
    </p:spTree>
    <p:extLst>
      <p:ext uri="{BB962C8B-B14F-4D97-AF65-F5344CB8AC3E}">
        <p14:creationId xmlns:p14="http://schemas.microsoft.com/office/powerpoint/2010/main" val="17925158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ETL Approach taken during POC</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690688"/>
            <a:ext cx="5269992" cy="2222944"/>
          </a:xfrm>
          <a:prstGeom prst="rect">
            <a:avLst/>
          </a:prstGeom>
        </p:spPr>
      </p:pic>
      <p:sp>
        <p:nvSpPr>
          <p:cNvPr id="6" name="TextBox 5"/>
          <p:cNvSpPr txBox="1"/>
          <p:nvPr/>
        </p:nvSpPr>
        <p:spPr>
          <a:xfrm>
            <a:off x="6492240" y="1698880"/>
            <a:ext cx="5431536" cy="1477328"/>
          </a:xfrm>
          <a:prstGeom prst="rect">
            <a:avLst/>
          </a:prstGeom>
          <a:noFill/>
        </p:spPr>
        <p:txBody>
          <a:bodyPr wrap="square" rtlCol="0">
            <a:spAutoFit/>
          </a:bodyPr>
          <a:lstStyle/>
          <a:p>
            <a:r>
              <a:rPr lang="en-US" dirty="0"/>
              <a:t>Traditional Element Cassandra/FiloDB ADS ETL Flow.</a:t>
            </a:r>
          </a:p>
          <a:p>
            <a:endParaRPr lang="en-US" dirty="0"/>
          </a:p>
          <a:p>
            <a:r>
              <a:rPr lang="en-US" dirty="0"/>
              <a:t>POC </a:t>
            </a:r>
            <a:r>
              <a:rPr lang="en-US" dirty="0">
                <a:solidFill>
                  <a:srgbClr val="FF0000"/>
                </a:solidFill>
              </a:rPr>
              <a:t>didn’t </a:t>
            </a:r>
            <a:r>
              <a:rPr lang="en-US" dirty="0"/>
              <a:t>use Talend for processing Cassandra/FiloDB data as it may not be the efficient tool of choice for moving data within the cluster.</a:t>
            </a: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1947" y="5080255"/>
            <a:ext cx="987316" cy="704833"/>
          </a:xfrm>
          <a:prstGeom prst="rect">
            <a:avLst/>
          </a:prstGeom>
        </p:spPr>
      </p:pic>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24170" y="5080255"/>
            <a:ext cx="987316" cy="704833"/>
          </a:xfrm>
          <a:prstGeom prst="rect">
            <a:avLst/>
          </a:prstGeom>
        </p:spPr>
      </p:pic>
      <p:cxnSp>
        <p:nvCxnSpPr>
          <p:cNvPr id="9" name="Straight Arrow Connector 8"/>
          <p:cNvCxnSpPr/>
          <p:nvPr/>
        </p:nvCxnSpPr>
        <p:spPr>
          <a:xfrm flipV="1">
            <a:off x="2036158" y="5285232"/>
            <a:ext cx="2488012" cy="36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2393699" y="5526653"/>
            <a:ext cx="1772929" cy="338554"/>
          </a:xfrm>
          <a:prstGeom prst="rect">
            <a:avLst/>
          </a:prstGeom>
          <a:noFill/>
        </p:spPr>
        <p:txBody>
          <a:bodyPr wrap="square" rtlCol="0">
            <a:spAutoFit/>
          </a:bodyPr>
          <a:lstStyle/>
          <a:p>
            <a:r>
              <a:rPr lang="en-US" sz="1600" dirty="0">
                <a:solidFill>
                  <a:srgbClr val="FF0000"/>
                </a:solidFill>
              </a:rPr>
              <a:t>Spark Shell script</a:t>
            </a:r>
          </a:p>
        </p:txBody>
      </p:sp>
      <p:sp>
        <p:nvSpPr>
          <p:cNvPr id="13" name="TextBox 12"/>
          <p:cNvSpPr txBox="1"/>
          <p:nvPr/>
        </p:nvSpPr>
        <p:spPr>
          <a:xfrm>
            <a:off x="1061947" y="5726294"/>
            <a:ext cx="1331752" cy="400110"/>
          </a:xfrm>
          <a:prstGeom prst="rect">
            <a:avLst/>
          </a:prstGeom>
          <a:noFill/>
        </p:spPr>
        <p:txBody>
          <a:bodyPr wrap="square" rtlCol="0">
            <a:spAutoFit/>
          </a:bodyPr>
          <a:lstStyle/>
          <a:p>
            <a:r>
              <a:rPr lang="en-US" sz="2000" dirty="0">
                <a:solidFill>
                  <a:srgbClr val="0070C0"/>
                </a:solidFill>
              </a:rPr>
              <a:t>/ FiloDB</a:t>
            </a:r>
          </a:p>
        </p:txBody>
      </p:sp>
      <p:sp>
        <p:nvSpPr>
          <p:cNvPr id="14" name="TextBox 13"/>
          <p:cNvSpPr txBox="1"/>
          <p:nvPr/>
        </p:nvSpPr>
        <p:spPr>
          <a:xfrm>
            <a:off x="4511064" y="5726294"/>
            <a:ext cx="1331752" cy="400110"/>
          </a:xfrm>
          <a:prstGeom prst="rect">
            <a:avLst/>
          </a:prstGeom>
          <a:noFill/>
        </p:spPr>
        <p:txBody>
          <a:bodyPr wrap="square" rtlCol="0">
            <a:spAutoFit/>
          </a:bodyPr>
          <a:lstStyle/>
          <a:p>
            <a:r>
              <a:rPr lang="en-US" sz="2000" dirty="0">
                <a:solidFill>
                  <a:srgbClr val="0070C0"/>
                </a:solidFill>
              </a:rPr>
              <a:t>/ FiloDB</a:t>
            </a:r>
          </a:p>
        </p:txBody>
      </p:sp>
      <p:sp>
        <p:nvSpPr>
          <p:cNvPr id="15" name="TextBox 14"/>
          <p:cNvSpPr txBox="1"/>
          <p:nvPr/>
        </p:nvSpPr>
        <p:spPr>
          <a:xfrm>
            <a:off x="6492240" y="4787989"/>
            <a:ext cx="5431536" cy="1754326"/>
          </a:xfrm>
          <a:prstGeom prst="rect">
            <a:avLst/>
          </a:prstGeom>
          <a:noFill/>
        </p:spPr>
        <p:txBody>
          <a:bodyPr wrap="square" rtlCol="0">
            <a:spAutoFit/>
          </a:bodyPr>
          <a:lstStyle/>
          <a:p>
            <a:r>
              <a:rPr lang="en-US" dirty="0">
                <a:solidFill>
                  <a:srgbClr val="7030A0"/>
                </a:solidFill>
              </a:rPr>
              <a:t>ETL Leads can review this strategy and make any necessary changes as they see fit. </a:t>
            </a:r>
          </a:p>
          <a:p>
            <a:endParaRPr lang="en-US" dirty="0">
              <a:solidFill>
                <a:srgbClr val="7030A0"/>
              </a:solidFill>
            </a:endParaRPr>
          </a:p>
          <a:p>
            <a:r>
              <a:rPr lang="en-US" dirty="0">
                <a:solidFill>
                  <a:srgbClr val="7030A0"/>
                </a:solidFill>
              </a:rPr>
              <a:t>This strategy will define our go forward summary tables/data mart strategy for upcoming dashboard projects. </a:t>
            </a:r>
          </a:p>
        </p:txBody>
      </p:sp>
    </p:spTree>
    <p:extLst>
      <p:ext uri="{BB962C8B-B14F-4D97-AF65-F5344CB8AC3E}">
        <p14:creationId xmlns:p14="http://schemas.microsoft.com/office/powerpoint/2010/main" val="2549693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1"/>
            <a:ext cx="10515600" cy="990600"/>
          </a:xfrm>
        </p:spPr>
        <p:txBody>
          <a:bodyPr>
            <a:normAutofit/>
          </a:bodyPr>
          <a:lstStyle/>
          <a:p>
            <a:r>
              <a:rPr lang="en-US" sz="3200" dirty="0"/>
              <a:t>Data Sources and Data Modeling Strategies Explored in POC</a:t>
            </a:r>
          </a:p>
        </p:txBody>
      </p:sp>
      <p:sp>
        <p:nvSpPr>
          <p:cNvPr id="4" name="Content Placeholder 3"/>
          <p:cNvSpPr>
            <a:spLocks noGrp="1"/>
          </p:cNvSpPr>
          <p:nvPr>
            <p:ph idx="1"/>
          </p:nvPr>
        </p:nvSpPr>
        <p:spPr>
          <a:xfrm>
            <a:off x="488950" y="1042988"/>
            <a:ext cx="11061700" cy="2208212"/>
          </a:xfrm>
        </p:spPr>
        <p:txBody>
          <a:bodyPr>
            <a:normAutofit/>
          </a:bodyPr>
          <a:lstStyle/>
          <a:p>
            <a:r>
              <a:rPr lang="en-US" sz="1800" dirty="0"/>
              <a:t>Cassandra (No SQL) Data Modeling Methods. </a:t>
            </a:r>
            <a:r>
              <a:rPr lang="en-US" sz="1200" dirty="0"/>
              <a:t>(Prepare the data for how it is going to be consumed.)</a:t>
            </a:r>
          </a:p>
          <a:p>
            <a:r>
              <a:rPr lang="en-US" sz="1800" dirty="0"/>
              <a:t>Single Table (No-JOINs)</a:t>
            </a:r>
          </a:p>
          <a:p>
            <a:pPr marL="0" indent="0">
              <a:buNone/>
            </a:pPr>
            <a:r>
              <a:rPr lang="en-US" sz="1200" dirty="0"/>
              <a:t>     (User row level data security checks???) </a:t>
            </a:r>
          </a:p>
          <a:p>
            <a:r>
              <a:rPr lang="en-US" sz="1800" dirty="0"/>
              <a:t>Exceptions: Transaction level details</a:t>
            </a:r>
          </a:p>
          <a:p>
            <a:endParaRPr lang="en-US" dirty="0"/>
          </a:p>
        </p:txBody>
      </p:sp>
      <p:sp>
        <p:nvSpPr>
          <p:cNvPr id="5" name="Rounded Rectangle 4"/>
          <p:cNvSpPr/>
          <p:nvPr/>
        </p:nvSpPr>
        <p:spPr>
          <a:xfrm>
            <a:off x="1892300" y="5829300"/>
            <a:ext cx="647700" cy="7747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p:cNvSpPr/>
          <p:nvPr/>
        </p:nvSpPr>
        <p:spPr>
          <a:xfrm>
            <a:off x="2730500" y="5588000"/>
            <a:ext cx="355600" cy="4953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a:off x="1263650" y="5588000"/>
            <a:ext cx="355600" cy="4953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1168400" y="5473700"/>
            <a:ext cx="2082800" cy="13335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a:off x="762000" y="4572000"/>
            <a:ext cx="1447800" cy="406400"/>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C* Table</a:t>
            </a:r>
          </a:p>
        </p:txBody>
      </p:sp>
      <p:sp>
        <p:nvSpPr>
          <p:cNvPr id="10" name="Rounded Rectangle 9"/>
          <p:cNvSpPr/>
          <p:nvPr/>
        </p:nvSpPr>
        <p:spPr>
          <a:xfrm>
            <a:off x="2581274" y="4572000"/>
            <a:ext cx="1368426" cy="406400"/>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Via Thrift</a:t>
            </a:r>
          </a:p>
          <a:p>
            <a:pPr algn="ctr"/>
            <a:r>
              <a:rPr lang="en-US" sz="1400" dirty="0"/>
              <a:t>FiloDB Table</a:t>
            </a:r>
          </a:p>
        </p:txBody>
      </p:sp>
      <p:cxnSp>
        <p:nvCxnSpPr>
          <p:cNvPr id="12" name="Straight Connector 11"/>
          <p:cNvCxnSpPr>
            <a:stCxn id="8" idx="0"/>
          </p:cNvCxnSpPr>
          <p:nvPr/>
        </p:nvCxnSpPr>
        <p:spPr>
          <a:xfrm flipH="1" flipV="1">
            <a:off x="1892300" y="4978400"/>
            <a:ext cx="317500" cy="4953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p:cNvCxnSpPr>
            <a:endCxn id="10" idx="2"/>
          </p:cNvCxnSpPr>
          <p:nvPr/>
        </p:nvCxnSpPr>
        <p:spPr>
          <a:xfrm flipV="1">
            <a:off x="2908300" y="4978400"/>
            <a:ext cx="357187" cy="495300"/>
          </a:xfrm>
          <a:prstGeom prst="line">
            <a:avLst/>
          </a:prstGeom>
        </p:spPr>
        <p:style>
          <a:lnRef idx="1">
            <a:schemeClr val="accent1"/>
          </a:lnRef>
          <a:fillRef idx="0">
            <a:schemeClr val="accent1"/>
          </a:fillRef>
          <a:effectRef idx="0">
            <a:schemeClr val="accent1"/>
          </a:effectRef>
          <a:fontRef idx="minor">
            <a:schemeClr val="tx1"/>
          </a:fontRef>
        </p:style>
      </p:cxnSp>
      <p:sp>
        <p:nvSpPr>
          <p:cNvPr id="15" name="Rounded Rectangle 14"/>
          <p:cNvSpPr/>
          <p:nvPr/>
        </p:nvSpPr>
        <p:spPr>
          <a:xfrm>
            <a:off x="762000" y="3810000"/>
            <a:ext cx="3187700" cy="406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Restful API Services Layer</a:t>
            </a:r>
          </a:p>
        </p:txBody>
      </p:sp>
      <p:cxnSp>
        <p:nvCxnSpPr>
          <p:cNvPr id="17" name="Straight Connector 16"/>
          <p:cNvCxnSpPr>
            <a:stCxn id="9" idx="0"/>
          </p:cNvCxnSpPr>
          <p:nvPr/>
        </p:nvCxnSpPr>
        <p:spPr>
          <a:xfrm flipV="1">
            <a:off x="1485900" y="4216400"/>
            <a:ext cx="0" cy="355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V="1">
            <a:off x="3251200" y="4216400"/>
            <a:ext cx="0" cy="355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15" idx="0"/>
          </p:cNvCxnSpPr>
          <p:nvPr/>
        </p:nvCxnSpPr>
        <p:spPr>
          <a:xfrm flipV="1">
            <a:off x="2355850" y="3454400"/>
            <a:ext cx="0" cy="35560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1955800" y="3183929"/>
            <a:ext cx="952500" cy="307777"/>
          </a:xfrm>
          <a:prstGeom prst="rect">
            <a:avLst/>
          </a:prstGeom>
          <a:noFill/>
        </p:spPr>
        <p:txBody>
          <a:bodyPr wrap="square" rtlCol="0">
            <a:spAutoFit/>
          </a:bodyPr>
          <a:lstStyle/>
          <a:p>
            <a:r>
              <a:rPr lang="en-US" sz="1400" dirty="0">
                <a:solidFill>
                  <a:srgbClr val="FF0000"/>
                </a:solidFill>
              </a:rPr>
              <a:t>API Clients</a:t>
            </a:r>
          </a:p>
        </p:txBody>
      </p:sp>
      <p:grpSp>
        <p:nvGrpSpPr>
          <p:cNvPr id="27" name="Group 26"/>
          <p:cNvGrpSpPr/>
          <p:nvPr/>
        </p:nvGrpSpPr>
        <p:grpSpPr>
          <a:xfrm>
            <a:off x="3712213" y="4229098"/>
            <a:ext cx="721530" cy="1789705"/>
            <a:chOff x="3777901" y="2336120"/>
            <a:chExt cx="267662" cy="1435768"/>
          </a:xfrm>
        </p:grpSpPr>
        <p:sp>
          <p:nvSpPr>
            <p:cNvPr id="28" name="Moon 27"/>
            <p:cNvSpPr/>
            <p:nvPr/>
          </p:nvSpPr>
          <p:spPr>
            <a:xfrm flipH="1">
              <a:off x="3822828" y="2336120"/>
              <a:ext cx="222735" cy="1283739"/>
            </a:xfrm>
            <a:prstGeom prst="moon">
              <a:avLst>
                <a:gd name="adj" fmla="val 1335"/>
              </a:avLst>
            </a:prstGeom>
            <a:solidFill>
              <a:schemeClr val="tx1"/>
            </a:solidFill>
            <a:ln w="28575">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riangle 28"/>
            <p:cNvSpPr/>
            <p:nvPr/>
          </p:nvSpPr>
          <p:spPr>
            <a:xfrm rot="3608082" flipV="1">
              <a:off x="3673593" y="3617028"/>
              <a:ext cx="259168" cy="50552"/>
            </a:xfrm>
            <a:prstGeom prst="triangle">
              <a:avLst/>
            </a:prstGeom>
            <a:solidFill>
              <a:schemeClr val="accent1"/>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 name="TextBox 29"/>
          <p:cNvSpPr txBox="1"/>
          <p:nvPr/>
        </p:nvSpPr>
        <p:spPr>
          <a:xfrm>
            <a:off x="3949699" y="5720065"/>
            <a:ext cx="1828801" cy="738664"/>
          </a:xfrm>
          <a:prstGeom prst="rect">
            <a:avLst/>
          </a:prstGeom>
          <a:noFill/>
        </p:spPr>
        <p:txBody>
          <a:bodyPr wrap="square" rtlCol="0">
            <a:spAutoFit/>
          </a:bodyPr>
          <a:lstStyle/>
          <a:p>
            <a:r>
              <a:rPr lang="en-US" sz="1400" dirty="0">
                <a:solidFill>
                  <a:schemeClr val="accent1"/>
                </a:solidFill>
              </a:rPr>
              <a:t>Exceptions</a:t>
            </a:r>
          </a:p>
          <a:p>
            <a:r>
              <a:rPr lang="en-US" sz="1400" dirty="0">
                <a:solidFill>
                  <a:schemeClr val="accent1"/>
                </a:solidFill>
              </a:rPr>
              <a:t>Transaction Details</a:t>
            </a:r>
          </a:p>
          <a:p>
            <a:r>
              <a:rPr lang="en-US" sz="1400" dirty="0">
                <a:solidFill>
                  <a:schemeClr val="accent1"/>
                </a:solidFill>
              </a:rPr>
              <a:t>Via thrift </a:t>
            </a:r>
          </a:p>
        </p:txBody>
      </p:sp>
      <p:sp>
        <p:nvSpPr>
          <p:cNvPr id="31" name="Content Placeholder 3"/>
          <p:cNvSpPr txBox="1">
            <a:spLocks/>
          </p:cNvSpPr>
          <p:nvPr/>
        </p:nvSpPr>
        <p:spPr>
          <a:xfrm>
            <a:off x="5372100" y="3671094"/>
            <a:ext cx="6578600" cy="220821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1800" dirty="0"/>
              <a:t>Data Sources</a:t>
            </a:r>
          </a:p>
          <a:p>
            <a:pPr>
              <a:buFont typeface="Arial" charset="0"/>
              <a:buChar char="•"/>
            </a:pPr>
            <a:r>
              <a:rPr lang="en-US" sz="1800" dirty="0"/>
              <a:t>Cassandra (Ideal &amp; Preferred, may not be feasible in all cases)</a:t>
            </a:r>
          </a:p>
          <a:p>
            <a:pPr>
              <a:buFont typeface="Arial" charset="0"/>
              <a:buChar char="•"/>
            </a:pPr>
            <a:r>
              <a:rPr lang="en-US" sz="1800" dirty="0"/>
              <a:t>FiloDB via Thrift  </a:t>
            </a:r>
          </a:p>
          <a:p>
            <a:pPr>
              <a:buFont typeface="Arial" charset="0"/>
              <a:buChar char="•"/>
            </a:pPr>
            <a:r>
              <a:rPr lang="en-US" sz="1400" dirty="0"/>
              <a:t>More details in following slides </a:t>
            </a:r>
          </a:p>
        </p:txBody>
      </p:sp>
      <p:sp>
        <p:nvSpPr>
          <p:cNvPr id="32" name="TextBox 31"/>
          <p:cNvSpPr txBox="1"/>
          <p:nvPr/>
        </p:nvSpPr>
        <p:spPr>
          <a:xfrm>
            <a:off x="5712634" y="5083103"/>
            <a:ext cx="6060266" cy="646331"/>
          </a:xfrm>
          <a:prstGeom prst="rect">
            <a:avLst/>
          </a:prstGeom>
          <a:noFill/>
        </p:spPr>
        <p:txBody>
          <a:bodyPr wrap="square" rtlCol="0">
            <a:spAutoFit/>
          </a:bodyPr>
          <a:lstStyle/>
          <a:p>
            <a:r>
              <a:rPr lang="en-US" sz="1200" dirty="0">
                <a:solidFill>
                  <a:srgbClr val="FF0000"/>
                </a:solidFill>
              </a:rPr>
              <a:t>Strike the right balance between using Cassandra as source vs Thrift. We have estimated that ~70% Dashboard API will go toward thrift and ~30% will go toward Cassandra. If we invent the right sharding technique we could change the balance.</a:t>
            </a:r>
          </a:p>
        </p:txBody>
      </p:sp>
    </p:spTree>
    <p:extLst>
      <p:ext uri="{BB962C8B-B14F-4D97-AF65-F5344CB8AC3E}">
        <p14:creationId xmlns:p14="http://schemas.microsoft.com/office/powerpoint/2010/main" val="1689235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Cassandra Data Source</a:t>
            </a:r>
          </a:p>
        </p:txBody>
      </p:sp>
      <p:sp>
        <p:nvSpPr>
          <p:cNvPr id="3" name="Content Placeholder 2"/>
          <p:cNvSpPr>
            <a:spLocks noGrp="1"/>
          </p:cNvSpPr>
          <p:nvPr>
            <p:ph idx="1"/>
          </p:nvPr>
        </p:nvSpPr>
        <p:spPr/>
        <p:txBody>
          <a:bodyPr>
            <a:normAutofit/>
          </a:bodyPr>
          <a:lstStyle/>
          <a:p>
            <a:r>
              <a:rPr lang="en-US" sz="1800" dirty="0"/>
              <a:t>Cassandra is our ticket for supporting high concurrency.</a:t>
            </a:r>
          </a:p>
          <a:p>
            <a:r>
              <a:rPr lang="en-US" sz="1800" dirty="0"/>
              <a:t>Cassandra java driver comes with Asynchronous API and connection pooling and load balancing strategies.</a:t>
            </a:r>
          </a:p>
          <a:p>
            <a:r>
              <a:rPr lang="en-US" sz="1800" dirty="0"/>
              <a:t>Cassandra java driver establishes connections to all the nodes/hosts creating huge data pipe.</a:t>
            </a:r>
          </a:p>
          <a:p>
            <a:r>
              <a:rPr lang="en-US" sz="1800" dirty="0"/>
              <a:t>Cassandra + Akka actor model + Futures will give us the ability to run massive number of queries in production.</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15100" y="3530600"/>
            <a:ext cx="5029200" cy="736600"/>
          </a:xfrm>
          <a:prstGeom prst="rect">
            <a:avLst/>
          </a:prstGeom>
        </p:spPr>
      </p:pic>
      <p:sp>
        <p:nvSpPr>
          <p:cNvPr id="5" name="Can 4"/>
          <p:cNvSpPr/>
          <p:nvPr/>
        </p:nvSpPr>
        <p:spPr>
          <a:xfrm>
            <a:off x="8940800" y="4606924"/>
            <a:ext cx="304800" cy="43180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an 5"/>
          <p:cNvSpPr/>
          <p:nvPr/>
        </p:nvSpPr>
        <p:spPr>
          <a:xfrm>
            <a:off x="8210550" y="5378449"/>
            <a:ext cx="304800" cy="43180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an 6"/>
          <p:cNvSpPr/>
          <p:nvPr/>
        </p:nvSpPr>
        <p:spPr>
          <a:xfrm>
            <a:off x="8705850" y="5756275"/>
            <a:ext cx="304800" cy="43180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an 7"/>
          <p:cNvSpPr/>
          <p:nvPr/>
        </p:nvSpPr>
        <p:spPr>
          <a:xfrm>
            <a:off x="9585325" y="5765404"/>
            <a:ext cx="304800" cy="43180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an 8"/>
          <p:cNvSpPr/>
          <p:nvPr/>
        </p:nvSpPr>
        <p:spPr>
          <a:xfrm>
            <a:off x="9690100" y="4542630"/>
            <a:ext cx="304800" cy="43180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an 9"/>
          <p:cNvSpPr/>
          <p:nvPr/>
        </p:nvSpPr>
        <p:spPr>
          <a:xfrm>
            <a:off x="10369550" y="4755354"/>
            <a:ext cx="304800" cy="43180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Can 10"/>
          <p:cNvSpPr/>
          <p:nvPr/>
        </p:nvSpPr>
        <p:spPr>
          <a:xfrm>
            <a:off x="10744200" y="5282804"/>
            <a:ext cx="304800" cy="43180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an 11"/>
          <p:cNvSpPr/>
          <p:nvPr/>
        </p:nvSpPr>
        <p:spPr>
          <a:xfrm>
            <a:off x="10439400" y="5725716"/>
            <a:ext cx="304800" cy="43180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an 12"/>
          <p:cNvSpPr/>
          <p:nvPr/>
        </p:nvSpPr>
        <p:spPr>
          <a:xfrm>
            <a:off x="8356600" y="4775200"/>
            <a:ext cx="304800" cy="43180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4521200" y="5498704"/>
            <a:ext cx="850900" cy="698500"/>
          </a:xfrm>
          <a:prstGeom prst="ellipse">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C* Java</a:t>
            </a:r>
          </a:p>
          <a:p>
            <a:pPr algn="ctr"/>
            <a:r>
              <a:rPr lang="en-US" sz="1200" dirty="0"/>
              <a:t>Driver</a:t>
            </a:r>
          </a:p>
        </p:txBody>
      </p:sp>
      <p:grpSp>
        <p:nvGrpSpPr>
          <p:cNvPr id="21" name="Group 20"/>
          <p:cNvGrpSpPr/>
          <p:nvPr/>
        </p:nvGrpSpPr>
        <p:grpSpPr>
          <a:xfrm>
            <a:off x="5447506" y="4627960"/>
            <a:ext cx="390962" cy="410764"/>
            <a:chOff x="5447506" y="4627960"/>
            <a:chExt cx="723900" cy="735808"/>
          </a:xfrm>
        </p:grpSpPr>
        <p:sp>
          <p:nvSpPr>
            <p:cNvPr id="15" name="Oval 14"/>
            <p:cNvSpPr/>
            <p:nvPr/>
          </p:nvSpPr>
          <p:spPr>
            <a:xfrm>
              <a:off x="5447506" y="4627960"/>
              <a:ext cx="723900" cy="73580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5713413" y="4706542"/>
              <a:ext cx="203200" cy="21510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5537200" y="4838701"/>
              <a:ext cx="203200" cy="21510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5707856" y="4938516"/>
              <a:ext cx="203200" cy="21510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5915025" y="4808539"/>
              <a:ext cx="203200" cy="21510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5881687" y="5013722"/>
              <a:ext cx="203200" cy="21510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 name="Group 21"/>
          <p:cNvGrpSpPr/>
          <p:nvPr/>
        </p:nvGrpSpPr>
        <p:grpSpPr>
          <a:xfrm>
            <a:off x="5955109" y="5001618"/>
            <a:ext cx="331391" cy="376831"/>
            <a:chOff x="5447506" y="4627960"/>
            <a:chExt cx="723900" cy="735808"/>
          </a:xfrm>
        </p:grpSpPr>
        <p:sp>
          <p:nvSpPr>
            <p:cNvPr id="23" name="Oval 22"/>
            <p:cNvSpPr/>
            <p:nvPr/>
          </p:nvSpPr>
          <p:spPr>
            <a:xfrm>
              <a:off x="5447506" y="4627960"/>
              <a:ext cx="723900" cy="73580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5713413" y="4706542"/>
              <a:ext cx="203200" cy="21510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5537200" y="4838701"/>
              <a:ext cx="203200" cy="21510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p:nvSpPr>
          <p:spPr>
            <a:xfrm>
              <a:off x="5707856" y="4938516"/>
              <a:ext cx="203200" cy="21510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p:nvSpPr>
          <p:spPr>
            <a:xfrm>
              <a:off x="5915025" y="4808539"/>
              <a:ext cx="203200" cy="21510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5881687" y="5013722"/>
              <a:ext cx="203200" cy="21510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9" name="Group 28"/>
          <p:cNvGrpSpPr/>
          <p:nvPr/>
        </p:nvGrpSpPr>
        <p:grpSpPr>
          <a:xfrm>
            <a:off x="6105112" y="5519735"/>
            <a:ext cx="331391" cy="376831"/>
            <a:chOff x="5447506" y="4627960"/>
            <a:chExt cx="723900" cy="735808"/>
          </a:xfrm>
        </p:grpSpPr>
        <p:sp>
          <p:nvSpPr>
            <p:cNvPr id="30" name="Oval 29"/>
            <p:cNvSpPr/>
            <p:nvPr/>
          </p:nvSpPr>
          <p:spPr>
            <a:xfrm>
              <a:off x="5447506" y="4627960"/>
              <a:ext cx="723900" cy="73580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5713413" y="4706542"/>
              <a:ext cx="203200" cy="21510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5537200" y="4838701"/>
              <a:ext cx="203200" cy="21510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p:cNvSpPr/>
            <p:nvPr/>
          </p:nvSpPr>
          <p:spPr>
            <a:xfrm>
              <a:off x="5707856" y="4938516"/>
              <a:ext cx="203200" cy="21510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p:cNvSpPr/>
            <p:nvPr/>
          </p:nvSpPr>
          <p:spPr>
            <a:xfrm>
              <a:off x="5915025" y="4808539"/>
              <a:ext cx="203200" cy="21510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a:off x="5881687" y="5013722"/>
              <a:ext cx="203200" cy="21510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6" name="Group 35"/>
          <p:cNvGrpSpPr/>
          <p:nvPr/>
        </p:nvGrpSpPr>
        <p:grpSpPr>
          <a:xfrm>
            <a:off x="6200382" y="6037852"/>
            <a:ext cx="331391" cy="376831"/>
            <a:chOff x="5447506" y="4627960"/>
            <a:chExt cx="723900" cy="735808"/>
          </a:xfrm>
        </p:grpSpPr>
        <p:sp>
          <p:nvSpPr>
            <p:cNvPr id="37" name="Oval 36"/>
            <p:cNvSpPr/>
            <p:nvPr/>
          </p:nvSpPr>
          <p:spPr>
            <a:xfrm>
              <a:off x="5447506" y="4627960"/>
              <a:ext cx="723900" cy="73580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p:cNvSpPr/>
            <p:nvPr/>
          </p:nvSpPr>
          <p:spPr>
            <a:xfrm>
              <a:off x="5713413" y="4706542"/>
              <a:ext cx="203200" cy="21510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p:cNvSpPr/>
            <p:nvPr/>
          </p:nvSpPr>
          <p:spPr>
            <a:xfrm>
              <a:off x="5537200" y="4838701"/>
              <a:ext cx="203200" cy="21510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p:cNvSpPr/>
            <p:nvPr/>
          </p:nvSpPr>
          <p:spPr>
            <a:xfrm>
              <a:off x="5707856" y="4938516"/>
              <a:ext cx="203200" cy="21510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p:cNvSpPr/>
            <p:nvPr/>
          </p:nvSpPr>
          <p:spPr>
            <a:xfrm>
              <a:off x="5915025" y="4808539"/>
              <a:ext cx="203200" cy="21510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p:cNvSpPr/>
            <p:nvPr/>
          </p:nvSpPr>
          <p:spPr>
            <a:xfrm>
              <a:off x="5881687" y="5013722"/>
              <a:ext cx="203200" cy="21510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44" name="Straight Arrow Connector 43"/>
          <p:cNvCxnSpPr>
            <a:stCxn id="14" idx="0"/>
            <a:endCxn id="15" idx="4"/>
          </p:cNvCxnSpPr>
          <p:nvPr/>
        </p:nvCxnSpPr>
        <p:spPr>
          <a:xfrm flipV="1">
            <a:off x="4946650" y="5038724"/>
            <a:ext cx="696337" cy="4599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a:stCxn id="15" idx="6"/>
            <a:endCxn id="13" idx="2"/>
          </p:cNvCxnSpPr>
          <p:nvPr/>
        </p:nvCxnSpPr>
        <p:spPr>
          <a:xfrm>
            <a:off x="5838468" y="4833342"/>
            <a:ext cx="2518132" cy="1577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a:off x="5815105" y="4730886"/>
            <a:ext cx="2518132" cy="1577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a:off x="5759458" y="4652990"/>
            <a:ext cx="2518132" cy="1577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9" name="TextBox 48"/>
          <p:cNvSpPr txBox="1"/>
          <p:nvPr/>
        </p:nvSpPr>
        <p:spPr>
          <a:xfrm>
            <a:off x="7893050" y="6279419"/>
            <a:ext cx="4203700" cy="646331"/>
          </a:xfrm>
          <a:prstGeom prst="rect">
            <a:avLst/>
          </a:prstGeom>
          <a:noFill/>
        </p:spPr>
        <p:txBody>
          <a:bodyPr wrap="square" rtlCol="0">
            <a:spAutoFit/>
          </a:bodyPr>
          <a:lstStyle/>
          <a:p>
            <a:r>
              <a:rPr lang="en-US" dirty="0"/>
              <a:t>One Java driver session can hold up to 32k requests across the cluster</a:t>
            </a:r>
          </a:p>
        </p:txBody>
      </p:sp>
      <p:sp>
        <p:nvSpPr>
          <p:cNvPr id="50" name="TextBox 49"/>
          <p:cNvSpPr txBox="1"/>
          <p:nvPr/>
        </p:nvSpPr>
        <p:spPr>
          <a:xfrm>
            <a:off x="3503842" y="6329692"/>
            <a:ext cx="4203700" cy="646331"/>
          </a:xfrm>
          <a:prstGeom prst="rect">
            <a:avLst/>
          </a:prstGeom>
          <a:noFill/>
        </p:spPr>
        <p:txBody>
          <a:bodyPr wrap="square" rtlCol="0">
            <a:spAutoFit/>
          </a:bodyPr>
          <a:lstStyle/>
          <a:p>
            <a:r>
              <a:rPr lang="en-US" dirty="0"/>
              <a:t>One Java driver session has a connection pool per each host in the cluster.</a:t>
            </a:r>
          </a:p>
        </p:txBody>
      </p:sp>
    </p:spTree>
    <p:extLst>
      <p:ext uri="{BB962C8B-B14F-4D97-AF65-F5344CB8AC3E}">
        <p14:creationId xmlns:p14="http://schemas.microsoft.com/office/powerpoint/2010/main" val="6066896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Potential Opportunities</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468967"/>
            <a:ext cx="6197600" cy="3975100"/>
          </a:xfrm>
          <a:prstGeom prst="rect">
            <a:avLst/>
          </a:prstGeom>
        </p:spPr>
      </p:pic>
      <p:sp>
        <p:nvSpPr>
          <p:cNvPr id="9" name="TextBox 8"/>
          <p:cNvSpPr txBox="1"/>
          <p:nvPr/>
        </p:nvSpPr>
        <p:spPr>
          <a:xfrm>
            <a:off x="7992533" y="1811867"/>
            <a:ext cx="3911600" cy="3970318"/>
          </a:xfrm>
          <a:prstGeom prst="rect">
            <a:avLst/>
          </a:prstGeom>
          <a:noFill/>
        </p:spPr>
        <p:txBody>
          <a:bodyPr wrap="square" rtlCol="0">
            <a:spAutoFit/>
          </a:bodyPr>
          <a:lstStyle/>
          <a:p>
            <a:endParaRPr lang="en-US" dirty="0"/>
          </a:p>
          <a:p>
            <a:r>
              <a:rPr lang="en-US" dirty="0"/>
              <a:t>Total Assets: </a:t>
            </a:r>
          </a:p>
          <a:p>
            <a:r>
              <a:rPr lang="en-US" dirty="0"/>
              <a:t>Telematics Equipped: 135 K</a:t>
            </a:r>
          </a:p>
          <a:p>
            <a:endParaRPr lang="en-US" dirty="0"/>
          </a:p>
          <a:p>
            <a:r>
              <a:rPr lang="en-US" dirty="0"/>
              <a:t>USA, Canada, Mexico</a:t>
            </a:r>
          </a:p>
          <a:p>
            <a:endParaRPr lang="en-US" dirty="0"/>
          </a:p>
          <a:p>
            <a:r>
              <a:rPr lang="en-US" dirty="0"/>
              <a:t>Fuel Consumption</a:t>
            </a:r>
          </a:p>
          <a:p>
            <a:r>
              <a:rPr lang="en-US" dirty="0"/>
              <a:t>Maintenance </a:t>
            </a:r>
          </a:p>
          <a:p>
            <a:r>
              <a:rPr lang="en-US" dirty="0"/>
              <a:t>Temperature</a:t>
            </a:r>
          </a:p>
          <a:p>
            <a:r>
              <a:rPr lang="en-US" dirty="0"/>
              <a:t>Vendor Network</a:t>
            </a:r>
          </a:p>
          <a:p>
            <a:r>
              <a:rPr lang="en-US" dirty="0"/>
              <a:t>Traffic</a:t>
            </a:r>
          </a:p>
          <a:p>
            <a:r>
              <a:rPr lang="en-US" dirty="0"/>
              <a:t>Accidents</a:t>
            </a:r>
          </a:p>
          <a:p>
            <a:r>
              <a:rPr lang="en-US" dirty="0"/>
              <a:t>Utilization</a:t>
            </a:r>
          </a:p>
          <a:p>
            <a:endParaRPr lang="en-US" dirty="0"/>
          </a:p>
        </p:txBody>
      </p:sp>
      <p:sp>
        <p:nvSpPr>
          <p:cNvPr id="10" name="TextBox 9"/>
          <p:cNvSpPr txBox="1"/>
          <p:nvPr/>
        </p:nvSpPr>
        <p:spPr>
          <a:xfrm>
            <a:off x="694267" y="5842000"/>
            <a:ext cx="9922933" cy="369332"/>
          </a:xfrm>
          <a:prstGeom prst="rect">
            <a:avLst/>
          </a:prstGeom>
          <a:noFill/>
        </p:spPr>
        <p:txBody>
          <a:bodyPr wrap="square" rtlCol="0">
            <a:spAutoFit/>
          </a:bodyPr>
          <a:lstStyle/>
          <a:p>
            <a:r>
              <a:rPr lang="en-US" dirty="0"/>
              <a:t>Scalable Infrastructure to store and analyze data. Provide data services to clients, vendors </a:t>
            </a:r>
            <a:r>
              <a:rPr lang="en-US" dirty="0" err="1"/>
              <a:t>Etc</a:t>
            </a:r>
            <a:endParaRPr lang="en-US" dirty="0"/>
          </a:p>
        </p:txBody>
      </p:sp>
    </p:spTree>
    <p:extLst>
      <p:ext uri="{BB962C8B-B14F-4D97-AF65-F5344CB8AC3E}">
        <p14:creationId xmlns:p14="http://schemas.microsoft.com/office/powerpoint/2010/main" val="5120118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11125"/>
            <a:ext cx="10515600" cy="676275"/>
          </a:xfrm>
        </p:spPr>
        <p:txBody>
          <a:bodyPr>
            <a:normAutofit/>
          </a:bodyPr>
          <a:lstStyle/>
          <a:p>
            <a:r>
              <a:rPr lang="en-US" sz="2800" dirty="0"/>
              <a:t>Cassandra Challenges/Opportunities – POC Findings</a:t>
            </a:r>
          </a:p>
        </p:txBody>
      </p:sp>
      <p:sp>
        <p:nvSpPr>
          <p:cNvPr id="3" name="Content Placeholder 2"/>
          <p:cNvSpPr>
            <a:spLocks noGrp="1"/>
          </p:cNvSpPr>
          <p:nvPr>
            <p:ph idx="1"/>
          </p:nvPr>
        </p:nvSpPr>
        <p:spPr>
          <a:xfrm>
            <a:off x="838200" y="1168400"/>
            <a:ext cx="10515600" cy="5587999"/>
          </a:xfrm>
        </p:spPr>
        <p:txBody>
          <a:bodyPr>
            <a:normAutofit/>
          </a:bodyPr>
          <a:lstStyle/>
          <a:p>
            <a:r>
              <a:rPr lang="en-US" sz="1800" dirty="0"/>
              <a:t>This is our first venture into directly leveraging Cassandra for reading data.</a:t>
            </a:r>
          </a:p>
          <a:p>
            <a:r>
              <a:rPr lang="en-US" sz="1800" dirty="0"/>
              <a:t>Cassandra has great write throughput.</a:t>
            </a:r>
          </a:p>
          <a:p>
            <a:r>
              <a:rPr lang="en-US" sz="1800" dirty="0"/>
              <a:t>Cassandra read performance is also excellent for small size data.</a:t>
            </a:r>
          </a:p>
          <a:p>
            <a:r>
              <a:rPr lang="en-US" sz="1800" dirty="0">
                <a:solidFill>
                  <a:srgbClr val="FF0000"/>
                </a:solidFill>
              </a:rPr>
              <a:t>Cassandra query latency increases as the size of the data/partition it is reading increases. </a:t>
            </a:r>
          </a:p>
          <a:p>
            <a:r>
              <a:rPr lang="en-US" sz="1800" dirty="0"/>
              <a:t>Cassandra does not support JOIN operation or aggregation. They will have to done in API code. </a:t>
            </a:r>
          </a:p>
          <a:p>
            <a:endParaRPr lang="en-US" sz="1800" dirty="0"/>
          </a:p>
          <a:p>
            <a:pPr marL="0" indent="0">
              <a:buNone/>
            </a:pPr>
            <a:r>
              <a:rPr lang="en-US" sz="1800" b="1" dirty="0"/>
              <a:t>Challenge/Opportunity</a:t>
            </a:r>
            <a:r>
              <a:rPr lang="en-US" sz="1800" dirty="0"/>
              <a:t> </a:t>
            </a:r>
            <a:r>
              <a:rPr lang="en-US" sz="1800" dirty="0">
                <a:sym typeface="Wingdings"/>
              </a:rPr>
              <a:t> Find ideal sharding technique to sub-partition data to meet Dashboard SLA’s. Use Akka futures and design patterns to read data from multiple partitions in parallel to achieve low latency.</a:t>
            </a:r>
          </a:p>
          <a:p>
            <a:pPr marL="0" indent="0">
              <a:buNone/>
            </a:pPr>
            <a:endParaRPr lang="en-US" sz="1800" dirty="0">
              <a:sym typeface="Wingdings"/>
            </a:endParaRPr>
          </a:p>
          <a:p>
            <a:pPr marL="0" indent="0">
              <a:buNone/>
            </a:pPr>
            <a:r>
              <a:rPr lang="en-US" sz="1800" dirty="0">
                <a:sym typeface="Wingdings"/>
              </a:rPr>
              <a:t>We have </a:t>
            </a:r>
            <a:r>
              <a:rPr lang="en-US" sz="1800" b="1" i="1" dirty="0">
                <a:sym typeface="Wingdings"/>
              </a:rPr>
              <a:t>conducted ~25 load tests recently </a:t>
            </a:r>
            <a:r>
              <a:rPr lang="en-US" sz="1800" dirty="0">
                <a:sym typeface="Wingdings"/>
              </a:rPr>
              <a:t>to gain insights into Cassandra behavior with respect to small partition vs large partition performance.</a:t>
            </a:r>
          </a:p>
          <a:p>
            <a:pPr marL="0" indent="0">
              <a:buNone/>
            </a:pPr>
            <a:endParaRPr lang="en-US" sz="1800" dirty="0">
              <a:sym typeface="Wingdings"/>
            </a:endParaRPr>
          </a:p>
          <a:p>
            <a:pPr marL="0" indent="0">
              <a:buNone/>
            </a:pPr>
            <a:r>
              <a:rPr lang="en-US" sz="1800" dirty="0">
                <a:sym typeface="Wingdings"/>
              </a:rPr>
              <a:t>Additional Java Driver Tuning options need to be explored.</a:t>
            </a:r>
          </a:p>
          <a:p>
            <a:pPr marL="0" indent="0">
              <a:buNone/>
            </a:pPr>
            <a:endParaRPr lang="en-US" sz="1800" dirty="0">
              <a:sym typeface="Wingdings"/>
            </a:endParaRPr>
          </a:p>
          <a:p>
            <a:pPr marL="0" indent="0">
              <a:buNone/>
            </a:pPr>
            <a:r>
              <a:rPr lang="en-US" sz="1800" b="1" dirty="0">
                <a:sym typeface="Wingdings"/>
              </a:rPr>
              <a:t>Cassandra performance beats thrift server performance &amp; concurrency levels hands down when using partitions and Akka concurrency model.</a:t>
            </a:r>
            <a:endParaRPr lang="en-US" sz="1800" b="1" dirty="0"/>
          </a:p>
        </p:txBody>
      </p:sp>
    </p:spTree>
    <p:extLst>
      <p:ext uri="{BB962C8B-B14F-4D97-AF65-F5344CB8AC3E}">
        <p14:creationId xmlns:p14="http://schemas.microsoft.com/office/powerpoint/2010/main" val="62956368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11125"/>
            <a:ext cx="10515600" cy="676275"/>
          </a:xfrm>
        </p:spPr>
        <p:txBody>
          <a:bodyPr>
            <a:normAutofit/>
          </a:bodyPr>
          <a:lstStyle/>
          <a:p>
            <a:r>
              <a:rPr lang="en-US" sz="2800" dirty="0"/>
              <a:t>Cassandra Data Source -- Summary</a:t>
            </a:r>
          </a:p>
        </p:txBody>
      </p:sp>
      <p:sp>
        <p:nvSpPr>
          <p:cNvPr id="3" name="Content Placeholder 2"/>
          <p:cNvSpPr>
            <a:spLocks noGrp="1"/>
          </p:cNvSpPr>
          <p:nvPr>
            <p:ph idx="1"/>
          </p:nvPr>
        </p:nvSpPr>
        <p:spPr>
          <a:xfrm>
            <a:off x="838200" y="1168401"/>
            <a:ext cx="10515600" cy="2171700"/>
          </a:xfrm>
        </p:spPr>
        <p:txBody>
          <a:bodyPr>
            <a:normAutofit/>
          </a:bodyPr>
          <a:lstStyle/>
          <a:p>
            <a:r>
              <a:rPr lang="en-US" sz="1800" dirty="0"/>
              <a:t>High Concurrency and query throughput is possible if you can figure out appropriate partitioning strategy.</a:t>
            </a:r>
          </a:p>
          <a:p>
            <a:r>
              <a:rPr lang="en-US" sz="1800" dirty="0"/>
              <a:t>Cassandra Data Source strategy works for small partition tables.</a:t>
            </a:r>
          </a:p>
          <a:p>
            <a:r>
              <a:rPr lang="en-US" sz="1800" dirty="0"/>
              <a:t>Cassandra based API requires lot more coding and tuning to handle client side filtering, aggregation, sorting and pagination.</a:t>
            </a:r>
          </a:p>
          <a:p>
            <a:r>
              <a:rPr lang="en-US" sz="1800" dirty="0"/>
              <a:t>Coding complexity may prevent us from leveraging Cassandra API in most cases, however there is lot to take advantage of if we can solve challenges.</a:t>
            </a:r>
          </a:p>
          <a:p>
            <a:endParaRPr lang="en-US" sz="1800" dirty="0"/>
          </a:p>
          <a:p>
            <a:endParaRPr lang="en-US" sz="1800" dirty="0"/>
          </a:p>
          <a:p>
            <a:endParaRPr lang="en-US" sz="1800" dirty="0"/>
          </a:p>
          <a:p>
            <a:endParaRPr lang="en-US" sz="1800" b="1" dirty="0"/>
          </a:p>
        </p:txBody>
      </p:sp>
    </p:spTree>
    <p:extLst>
      <p:ext uri="{BB962C8B-B14F-4D97-AF65-F5344CB8AC3E}">
        <p14:creationId xmlns:p14="http://schemas.microsoft.com/office/powerpoint/2010/main" val="166456544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Spark (Thrift Server) &amp; Concurrency</a:t>
            </a:r>
          </a:p>
        </p:txBody>
      </p:sp>
    </p:spTree>
    <p:extLst>
      <p:ext uri="{BB962C8B-B14F-4D97-AF65-F5344CB8AC3E}">
        <p14:creationId xmlns:p14="http://schemas.microsoft.com/office/powerpoint/2010/main" val="7584408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Thrift Resources &amp; Query Execution</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2010335"/>
            <a:ext cx="10233212" cy="1576300"/>
          </a:xfrm>
          <a:prstGeom prst="rect">
            <a:avLst/>
          </a:prstGeom>
        </p:spPr>
      </p:pic>
      <p:sp>
        <p:nvSpPr>
          <p:cNvPr id="5" name="TextBox 4"/>
          <p:cNvSpPr txBox="1"/>
          <p:nvPr/>
        </p:nvSpPr>
        <p:spPr>
          <a:xfrm>
            <a:off x="1008529" y="4034118"/>
            <a:ext cx="9843247" cy="1200329"/>
          </a:xfrm>
          <a:prstGeom prst="rect">
            <a:avLst/>
          </a:prstGeom>
          <a:noFill/>
        </p:spPr>
        <p:txBody>
          <a:bodyPr wrap="square" rtlCol="0">
            <a:spAutoFit/>
          </a:bodyPr>
          <a:lstStyle/>
          <a:p>
            <a:r>
              <a:rPr lang="en-US" dirty="0"/>
              <a:t>Thrift Server is allocated a defined set of resources</a:t>
            </a:r>
          </a:p>
          <a:p>
            <a:endParaRPr lang="en-US" dirty="0"/>
          </a:p>
          <a:p>
            <a:r>
              <a:rPr lang="en-US" dirty="0"/>
              <a:t>CPU</a:t>
            </a:r>
          </a:p>
          <a:p>
            <a:r>
              <a:rPr lang="en-US" dirty="0"/>
              <a:t>Memory</a:t>
            </a:r>
          </a:p>
        </p:txBody>
      </p:sp>
    </p:spTree>
    <p:extLst>
      <p:ext uri="{BB962C8B-B14F-4D97-AF65-F5344CB8AC3E}">
        <p14:creationId xmlns:p14="http://schemas.microsoft.com/office/powerpoint/2010/main" val="179995461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Thrift Query Plan  </a:t>
            </a:r>
          </a:p>
        </p:txBody>
      </p:sp>
      <p:sp>
        <p:nvSpPr>
          <p:cNvPr id="5" name="TextBox 4"/>
          <p:cNvSpPr txBox="1"/>
          <p:nvPr/>
        </p:nvSpPr>
        <p:spPr>
          <a:xfrm>
            <a:off x="388694" y="2581564"/>
            <a:ext cx="9843247" cy="646331"/>
          </a:xfrm>
          <a:prstGeom prst="rect">
            <a:avLst/>
          </a:prstGeom>
          <a:noFill/>
        </p:spPr>
        <p:txBody>
          <a:bodyPr wrap="square" rtlCol="0">
            <a:spAutoFit/>
          </a:bodyPr>
          <a:lstStyle/>
          <a:p>
            <a:r>
              <a:rPr lang="en-US" dirty="0"/>
              <a:t>Catalyst Optimizer decides the number of tasks needed to execute the query based on the query plan.</a:t>
            </a:r>
          </a:p>
          <a:p>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8694" y="1377591"/>
            <a:ext cx="10965106" cy="1028426"/>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8694" y="3403442"/>
            <a:ext cx="11244506" cy="2125123"/>
          </a:xfrm>
          <a:prstGeom prst="rect">
            <a:avLst/>
          </a:prstGeom>
        </p:spPr>
      </p:pic>
      <p:sp>
        <p:nvSpPr>
          <p:cNvPr id="7" name="TextBox 6"/>
          <p:cNvSpPr txBox="1"/>
          <p:nvPr/>
        </p:nvSpPr>
        <p:spPr>
          <a:xfrm>
            <a:off x="388693" y="5704112"/>
            <a:ext cx="9843247" cy="369332"/>
          </a:xfrm>
          <a:prstGeom prst="rect">
            <a:avLst/>
          </a:prstGeom>
          <a:noFill/>
        </p:spPr>
        <p:txBody>
          <a:bodyPr wrap="square" rtlCol="0">
            <a:spAutoFit/>
          </a:bodyPr>
          <a:lstStyle/>
          <a:p>
            <a:r>
              <a:rPr lang="en-US" dirty="0"/>
              <a:t>Each tasks need a certain amount of CPU time based on the cycle time </a:t>
            </a:r>
          </a:p>
        </p:txBody>
      </p:sp>
    </p:spTree>
    <p:extLst>
      <p:ext uri="{BB962C8B-B14F-4D97-AF65-F5344CB8AC3E}">
        <p14:creationId xmlns:p14="http://schemas.microsoft.com/office/powerpoint/2010/main" val="23514624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3" y="39091"/>
            <a:ext cx="10515600" cy="976909"/>
          </a:xfrm>
        </p:spPr>
        <p:txBody>
          <a:bodyPr/>
          <a:lstStyle/>
          <a:p>
            <a:r>
              <a:rPr lang="en-US" dirty="0"/>
              <a:t>Thrift Resources &amp; Query Concurrency</a:t>
            </a:r>
          </a:p>
        </p:txBody>
      </p:sp>
      <p:cxnSp>
        <p:nvCxnSpPr>
          <p:cNvPr id="10" name="Straight Arrow Connector 9"/>
          <p:cNvCxnSpPr/>
          <p:nvPr/>
        </p:nvCxnSpPr>
        <p:spPr>
          <a:xfrm>
            <a:off x="2523067" y="1467909"/>
            <a:ext cx="0" cy="675993"/>
          </a:xfrm>
          <a:prstGeom prst="straightConnector1">
            <a:avLst/>
          </a:prstGeom>
          <a:ln w="508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2692403" y="1467909"/>
            <a:ext cx="0" cy="675993"/>
          </a:xfrm>
          <a:prstGeom prst="straightConnector1">
            <a:avLst/>
          </a:prstGeom>
          <a:ln w="508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2861733" y="1467909"/>
            <a:ext cx="0" cy="675993"/>
          </a:xfrm>
          <a:prstGeom prst="straightConnector1">
            <a:avLst/>
          </a:prstGeom>
          <a:ln w="508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3047999" y="1467909"/>
            <a:ext cx="0" cy="675993"/>
          </a:xfrm>
          <a:prstGeom prst="straightConnector1">
            <a:avLst/>
          </a:prstGeom>
          <a:ln w="508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3234266" y="1467909"/>
            <a:ext cx="0" cy="675993"/>
          </a:xfrm>
          <a:prstGeom prst="straightConnector1">
            <a:avLst/>
          </a:prstGeom>
          <a:ln w="508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3403600" y="1467912"/>
            <a:ext cx="0" cy="675993"/>
          </a:xfrm>
          <a:prstGeom prst="straightConnector1">
            <a:avLst/>
          </a:prstGeom>
          <a:ln w="508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3572932" y="1467911"/>
            <a:ext cx="0" cy="675993"/>
          </a:xfrm>
          <a:prstGeom prst="straightConnector1">
            <a:avLst/>
          </a:prstGeom>
          <a:ln w="508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3742265" y="1467914"/>
            <a:ext cx="0" cy="675993"/>
          </a:xfrm>
          <a:prstGeom prst="straightConnector1">
            <a:avLst/>
          </a:prstGeom>
          <a:ln w="508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3894665" y="1467917"/>
            <a:ext cx="0" cy="675993"/>
          </a:xfrm>
          <a:prstGeom prst="straightConnector1">
            <a:avLst/>
          </a:prstGeom>
          <a:ln w="508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4063998" y="1467913"/>
            <a:ext cx="0" cy="675993"/>
          </a:xfrm>
          <a:prstGeom prst="straightConnector1">
            <a:avLst/>
          </a:prstGeom>
          <a:ln w="508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4216398" y="1467916"/>
            <a:ext cx="0" cy="675993"/>
          </a:xfrm>
          <a:prstGeom prst="straightConnector1">
            <a:avLst/>
          </a:prstGeom>
          <a:ln w="508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4368798" y="1467919"/>
            <a:ext cx="0" cy="675993"/>
          </a:xfrm>
          <a:prstGeom prst="straightConnector1">
            <a:avLst/>
          </a:prstGeom>
          <a:ln w="508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4504260" y="1467912"/>
            <a:ext cx="0" cy="675993"/>
          </a:xfrm>
          <a:prstGeom prst="straightConnector1">
            <a:avLst/>
          </a:prstGeom>
          <a:ln w="508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4656660" y="1467915"/>
            <a:ext cx="0" cy="675993"/>
          </a:xfrm>
          <a:prstGeom prst="straightConnector1">
            <a:avLst/>
          </a:prstGeom>
          <a:ln w="508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4809060" y="1467918"/>
            <a:ext cx="0" cy="675993"/>
          </a:xfrm>
          <a:prstGeom prst="straightConnector1">
            <a:avLst/>
          </a:prstGeom>
          <a:ln w="508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4961459" y="1467914"/>
            <a:ext cx="0" cy="675993"/>
          </a:xfrm>
          <a:prstGeom prst="straightConnector1">
            <a:avLst/>
          </a:prstGeom>
          <a:ln w="508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5113859" y="1467917"/>
            <a:ext cx="0" cy="675993"/>
          </a:xfrm>
          <a:prstGeom prst="straightConnector1">
            <a:avLst/>
          </a:prstGeom>
          <a:ln w="508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5266259" y="1467920"/>
            <a:ext cx="0" cy="675993"/>
          </a:xfrm>
          <a:prstGeom prst="straightConnector1">
            <a:avLst/>
          </a:prstGeom>
          <a:ln w="508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a:off x="5418659" y="1467917"/>
            <a:ext cx="0" cy="675993"/>
          </a:xfrm>
          <a:prstGeom prst="straightConnector1">
            <a:avLst/>
          </a:prstGeom>
          <a:ln w="508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5571059" y="1467920"/>
            <a:ext cx="0" cy="675993"/>
          </a:xfrm>
          <a:prstGeom prst="straightConnector1">
            <a:avLst/>
          </a:prstGeom>
          <a:ln w="508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a:off x="5723459" y="1467923"/>
            <a:ext cx="0" cy="675993"/>
          </a:xfrm>
          <a:prstGeom prst="straightConnector1">
            <a:avLst/>
          </a:prstGeom>
          <a:ln w="508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6629388" y="1621239"/>
            <a:ext cx="3268134" cy="369332"/>
          </a:xfrm>
          <a:prstGeom prst="rect">
            <a:avLst/>
          </a:prstGeom>
          <a:noFill/>
        </p:spPr>
        <p:txBody>
          <a:bodyPr wrap="square" rtlCol="0">
            <a:spAutoFit/>
          </a:bodyPr>
          <a:lstStyle/>
          <a:p>
            <a:r>
              <a:rPr lang="en-US" dirty="0"/>
              <a:t>Concurrent SQL Queries</a:t>
            </a:r>
          </a:p>
        </p:txBody>
      </p:sp>
      <p:sp>
        <p:nvSpPr>
          <p:cNvPr id="34" name="TextBox 33"/>
          <p:cNvSpPr txBox="1"/>
          <p:nvPr/>
        </p:nvSpPr>
        <p:spPr>
          <a:xfrm>
            <a:off x="6629388" y="4080636"/>
            <a:ext cx="7370413" cy="2862322"/>
          </a:xfrm>
          <a:prstGeom prst="rect">
            <a:avLst/>
          </a:prstGeom>
          <a:noFill/>
        </p:spPr>
        <p:txBody>
          <a:bodyPr wrap="square" rtlCol="0">
            <a:spAutoFit/>
          </a:bodyPr>
          <a:lstStyle/>
          <a:p>
            <a:r>
              <a:rPr lang="en-US" b="1" dirty="0"/>
              <a:t>Queries per second = </a:t>
            </a:r>
          </a:p>
          <a:p>
            <a:r>
              <a:rPr lang="en-US" b="1" dirty="0"/>
              <a:t>CPU cores / (Query tasks *  </a:t>
            </a:r>
            <a:r>
              <a:rPr lang="en-US" b="1" dirty="0" err="1"/>
              <a:t>Avg</a:t>
            </a:r>
            <a:r>
              <a:rPr lang="en-US" b="1" dirty="0"/>
              <a:t> task time in </a:t>
            </a:r>
            <a:r>
              <a:rPr lang="en-US" b="1" dirty="0" err="1"/>
              <a:t>ms</a:t>
            </a:r>
            <a:r>
              <a:rPr lang="en-US" b="1" dirty="0"/>
              <a:t>)  </a:t>
            </a:r>
          </a:p>
          <a:p>
            <a:endParaRPr lang="en-US" dirty="0"/>
          </a:p>
          <a:p>
            <a:r>
              <a:rPr lang="en-US" dirty="0"/>
              <a:t>Example  1: 18 cores, 18 tasks, 100 </a:t>
            </a:r>
            <a:r>
              <a:rPr lang="en-US" dirty="0" err="1"/>
              <a:t>ms</a:t>
            </a:r>
            <a:endParaRPr lang="en-US" dirty="0"/>
          </a:p>
          <a:p>
            <a:endParaRPr lang="en-US" dirty="0"/>
          </a:p>
          <a:p>
            <a:r>
              <a:rPr lang="en-US" dirty="0"/>
              <a:t>18 / (18 * .1) = 10  QPS (queries per second)</a:t>
            </a:r>
          </a:p>
          <a:p>
            <a:endParaRPr lang="en-US" dirty="0"/>
          </a:p>
          <a:p>
            <a:r>
              <a:rPr lang="en-US" dirty="0"/>
              <a:t>Example: 18 cores, 1 task, 50 </a:t>
            </a:r>
            <a:r>
              <a:rPr lang="en-US" dirty="0" err="1"/>
              <a:t>ms</a:t>
            </a:r>
            <a:r>
              <a:rPr lang="en-US" dirty="0"/>
              <a:t> </a:t>
            </a:r>
          </a:p>
          <a:p>
            <a:r>
              <a:rPr lang="en-US" dirty="0"/>
              <a:t>18 / (1*0.05) = 360 QPS (queries per second)</a:t>
            </a:r>
          </a:p>
          <a:p>
            <a:endParaRPr lang="en-US" dirty="0"/>
          </a:p>
        </p:txBody>
      </p:sp>
      <p:sp>
        <p:nvSpPr>
          <p:cNvPr id="35" name="Oval 34"/>
          <p:cNvSpPr/>
          <p:nvPr/>
        </p:nvSpPr>
        <p:spPr>
          <a:xfrm>
            <a:off x="1642533" y="2350412"/>
            <a:ext cx="5198533" cy="6897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Spark Query Engine</a:t>
            </a:r>
          </a:p>
          <a:p>
            <a:pPr algn="ctr"/>
            <a:r>
              <a:rPr lang="en-US" dirty="0"/>
              <a:t>Catalyst Optimizer &amp; Scheduler</a:t>
            </a:r>
          </a:p>
        </p:txBody>
      </p:sp>
      <p:grpSp>
        <p:nvGrpSpPr>
          <p:cNvPr id="57" name="Group 56"/>
          <p:cNvGrpSpPr/>
          <p:nvPr/>
        </p:nvGrpSpPr>
        <p:grpSpPr>
          <a:xfrm>
            <a:off x="2722029" y="4131730"/>
            <a:ext cx="2683937" cy="1761071"/>
            <a:chOff x="838200" y="3166533"/>
            <a:chExt cx="3225800" cy="2361433"/>
          </a:xfrm>
          <a:solidFill>
            <a:schemeClr val="accent2">
              <a:lumMod val="60000"/>
              <a:lumOff val="40000"/>
            </a:schemeClr>
          </a:solidFill>
        </p:grpSpPr>
        <p:sp>
          <p:nvSpPr>
            <p:cNvPr id="55" name="Triangle 54"/>
            <p:cNvSpPr/>
            <p:nvPr/>
          </p:nvSpPr>
          <p:spPr>
            <a:xfrm rot="10800000">
              <a:off x="838200" y="3166533"/>
              <a:ext cx="3225800" cy="2112158"/>
            </a:xfrm>
            <a:prstGeom prst="triangl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rapezoid 55"/>
            <p:cNvSpPr/>
            <p:nvPr/>
          </p:nvSpPr>
          <p:spPr>
            <a:xfrm>
              <a:off x="2048927" y="5006160"/>
              <a:ext cx="778932" cy="521806"/>
            </a:xfrm>
            <a:prstGeom prst="trapezoid">
              <a:avLst/>
            </a:prstGeom>
            <a:solidFill>
              <a:schemeClr val="accent6">
                <a:lumMod val="60000"/>
                <a:lumOff val="4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59" name="Straight Connector 58"/>
          <p:cNvCxnSpPr/>
          <p:nvPr/>
        </p:nvCxnSpPr>
        <p:spPr>
          <a:xfrm flipV="1">
            <a:off x="2523067" y="5503331"/>
            <a:ext cx="3200392" cy="16932"/>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a:xfrm>
            <a:off x="2556936" y="3144307"/>
            <a:ext cx="0" cy="675993"/>
          </a:xfrm>
          <a:prstGeom prst="straightConnector1">
            <a:avLst/>
          </a:prstGeom>
          <a:ln w="508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p:nvPr/>
        </p:nvCxnSpPr>
        <p:spPr>
          <a:xfrm>
            <a:off x="2726272" y="3144307"/>
            <a:ext cx="0" cy="675993"/>
          </a:xfrm>
          <a:prstGeom prst="straightConnector1">
            <a:avLst/>
          </a:prstGeom>
          <a:ln w="508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p:nvPr/>
        </p:nvCxnSpPr>
        <p:spPr>
          <a:xfrm>
            <a:off x="2895602" y="3144307"/>
            <a:ext cx="0" cy="675993"/>
          </a:xfrm>
          <a:prstGeom prst="straightConnector1">
            <a:avLst/>
          </a:prstGeom>
          <a:ln w="508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p:nvPr/>
        </p:nvCxnSpPr>
        <p:spPr>
          <a:xfrm>
            <a:off x="3081868" y="3144307"/>
            <a:ext cx="0" cy="675993"/>
          </a:xfrm>
          <a:prstGeom prst="straightConnector1">
            <a:avLst/>
          </a:prstGeom>
          <a:ln w="508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p:nvPr/>
        </p:nvCxnSpPr>
        <p:spPr>
          <a:xfrm>
            <a:off x="3268135" y="3144307"/>
            <a:ext cx="0" cy="675993"/>
          </a:xfrm>
          <a:prstGeom prst="straightConnector1">
            <a:avLst/>
          </a:prstGeom>
          <a:ln w="508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p:cNvCxnSpPr/>
          <p:nvPr/>
        </p:nvCxnSpPr>
        <p:spPr>
          <a:xfrm>
            <a:off x="3437469" y="3144310"/>
            <a:ext cx="0" cy="675993"/>
          </a:xfrm>
          <a:prstGeom prst="straightConnector1">
            <a:avLst/>
          </a:prstGeom>
          <a:ln w="508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p:nvPr/>
        </p:nvCxnSpPr>
        <p:spPr>
          <a:xfrm>
            <a:off x="3606801" y="3144309"/>
            <a:ext cx="0" cy="675993"/>
          </a:xfrm>
          <a:prstGeom prst="straightConnector1">
            <a:avLst/>
          </a:prstGeom>
          <a:ln w="508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p:nvPr/>
        </p:nvCxnSpPr>
        <p:spPr>
          <a:xfrm>
            <a:off x="3776134" y="3144312"/>
            <a:ext cx="0" cy="675993"/>
          </a:xfrm>
          <a:prstGeom prst="straightConnector1">
            <a:avLst/>
          </a:prstGeom>
          <a:ln w="508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p:nvPr/>
        </p:nvCxnSpPr>
        <p:spPr>
          <a:xfrm>
            <a:off x="3928534" y="3144315"/>
            <a:ext cx="0" cy="675993"/>
          </a:xfrm>
          <a:prstGeom prst="straightConnector1">
            <a:avLst/>
          </a:prstGeom>
          <a:ln w="508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a:off x="4097867" y="3144311"/>
            <a:ext cx="0" cy="675993"/>
          </a:xfrm>
          <a:prstGeom prst="straightConnector1">
            <a:avLst/>
          </a:prstGeom>
          <a:ln w="508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a:off x="4250267" y="3144314"/>
            <a:ext cx="0" cy="675993"/>
          </a:xfrm>
          <a:prstGeom prst="straightConnector1">
            <a:avLst/>
          </a:prstGeom>
          <a:ln w="508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p:cNvCxnSpPr/>
          <p:nvPr/>
        </p:nvCxnSpPr>
        <p:spPr>
          <a:xfrm>
            <a:off x="4402667" y="3144317"/>
            <a:ext cx="0" cy="675993"/>
          </a:xfrm>
          <a:prstGeom prst="straightConnector1">
            <a:avLst/>
          </a:prstGeom>
          <a:ln w="508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a:off x="4538129" y="3144310"/>
            <a:ext cx="0" cy="675993"/>
          </a:xfrm>
          <a:prstGeom prst="straightConnector1">
            <a:avLst/>
          </a:prstGeom>
          <a:ln w="508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a:off x="4690529" y="3144313"/>
            <a:ext cx="0" cy="675993"/>
          </a:xfrm>
          <a:prstGeom prst="straightConnector1">
            <a:avLst/>
          </a:prstGeom>
          <a:ln w="508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p:cNvCxnSpPr/>
          <p:nvPr/>
        </p:nvCxnSpPr>
        <p:spPr>
          <a:xfrm>
            <a:off x="4842929" y="3144316"/>
            <a:ext cx="0" cy="675993"/>
          </a:xfrm>
          <a:prstGeom prst="straightConnector1">
            <a:avLst/>
          </a:prstGeom>
          <a:ln w="508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p:nvPr/>
        </p:nvCxnSpPr>
        <p:spPr>
          <a:xfrm>
            <a:off x="4995328" y="3144312"/>
            <a:ext cx="0" cy="675993"/>
          </a:xfrm>
          <a:prstGeom prst="straightConnector1">
            <a:avLst/>
          </a:prstGeom>
          <a:ln w="508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p:cNvCxnSpPr/>
          <p:nvPr/>
        </p:nvCxnSpPr>
        <p:spPr>
          <a:xfrm>
            <a:off x="5147728" y="3144315"/>
            <a:ext cx="0" cy="675993"/>
          </a:xfrm>
          <a:prstGeom prst="straightConnector1">
            <a:avLst/>
          </a:prstGeom>
          <a:ln w="508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p:cNvCxnSpPr/>
          <p:nvPr/>
        </p:nvCxnSpPr>
        <p:spPr>
          <a:xfrm>
            <a:off x="5300128" y="3144318"/>
            <a:ext cx="0" cy="675993"/>
          </a:xfrm>
          <a:prstGeom prst="straightConnector1">
            <a:avLst/>
          </a:prstGeom>
          <a:ln w="508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p:cNvCxnSpPr/>
          <p:nvPr/>
        </p:nvCxnSpPr>
        <p:spPr>
          <a:xfrm>
            <a:off x="5452528" y="3144315"/>
            <a:ext cx="0" cy="675993"/>
          </a:xfrm>
          <a:prstGeom prst="straightConnector1">
            <a:avLst/>
          </a:prstGeom>
          <a:ln w="508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p:cNvCxnSpPr/>
          <p:nvPr/>
        </p:nvCxnSpPr>
        <p:spPr>
          <a:xfrm>
            <a:off x="5604928" y="3144318"/>
            <a:ext cx="0" cy="675993"/>
          </a:xfrm>
          <a:prstGeom prst="straightConnector1">
            <a:avLst/>
          </a:prstGeom>
          <a:ln w="508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p:nvPr/>
        </p:nvCxnSpPr>
        <p:spPr>
          <a:xfrm>
            <a:off x="5757328" y="3144321"/>
            <a:ext cx="0" cy="675993"/>
          </a:xfrm>
          <a:prstGeom prst="straightConnector1">
            <a:avLst/>
          </a:prstGeom>
          <a:ln w="508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a:off x="2692403" y="4131730"/>
            <a:ext cx="0" cy="1388533"/>
          </a:xfrm>
          <a:prstGeom prst="line">
            <a:avLst/>
          </a:prstGeom>
          <a:ln>
            <a:headEnd type="stealth"/>
            <a:tailEnd type="triangle"/>
          </a:ln>
        </p:spPr>
        <p:style>
          <a:lnRef idx="1">
            <a:schemeClr val="accent1"/>
          </a:lnRef>
          <a:fillRef idx="0">
            <a:schemeClr val="accent1"/>
          </a:fillRef>
          <a:effectRef idx="0">
            <a:schemeClr val="accent1"/>
          </a:effectRef>
          <a:fontRef idx="minor">
            <a:schemeClr val="tx1"/>
          </a:fontRef>
        </p:style>
      </p:cxnSp>
      <p:sp>
        <p:nvSpPr>
          <p:cNvPr id="88" name="TextBox 87"/>
          <p:cNvSpPr txBox="1"/>
          <p:nvPr/>
        </p:nvSpPr>
        <p:spPr>
          <a:xfrm>
            <a:off x="616869" y="4374582"/>
            <a:ext cx="2466009" cy="1200329"/>
          </a:xfrm>
          <a:prstGeom prst="rect">
            <a:avLst/>
          </a:prstGeom>
          <a:noFill/>
        </p:spPr>
        <p:txBody>
          <a:bodyPr wrap="square" rtlCol="0">
            <a:spAutoFit/>
          </a:bodyPr>
          <a:lstStyle/>
          <a:p>
            <a:r>
              <a:rPr lang="en-US"/>
              <a:t>Overload Queue</a:t>
            </a:r>
            <a:endParaRPr lang="en-US" dirty="0"/>
          </a:p>
          <a:p>
            <a:endParaRPr lang="en-US" dirty="0"/>
          </a:p>
          <a:p>
            <a:r>
              <a:rPr lang="en-US" dirty="0"/>
              <a:t>Wait time increases query latency</a:t>
            </a:r>
          </a:p>
        </p:txBody>
      </p:sp>
      <p:sp>
        <p:nvSpPr>
          <p:cNvPr id="89" name="TextBox 88"/>
          <p:cNvSpPr txBox="1"/>
          <p:nvPr/>
        </p:nvSpPr>
        <p:spPr>
          <a:xfrm>
            <a:off x="2455332" y="5910102"/>
            <a:ext cx="3826931" cy="369332"/>
          </a:xfrm>
          <a:prstGeom prst="rect">
            <a:avLst/>
          </a:prstGeom>
          <a:noFill/>
        </p:spPr>
        <p:txBody>
          <a:bodyPr wrap="square" rtlCol="0">
            <a:spAutoFit/>
          </a:bodyPr>
          <a:lstStyle/>
          <a:p>
            <a:r>
              <a:rPr lang="en-US" b="1" dirty="0">
                <a:solidFill>
                  <a:schemeClr val="accent6">
                    <a:lumMod val="75000"/>
                  </a:schemeClr>
                </a:solidFill>
              </a:rPr>
              <a:t>Thrift Server CPU cores &amp; Capacity</a:t>
            </a:r>
          </a:p>
        </p:txBody>
      </p:sp>
    </p:spTree>
    <p:extLst>
      <p:ext uri="{BB962C8B-B14F-4D97-AF65-F5344CB8AC3E}">
        <p14:creationId xmlns:p14="http://schemas.microsoft.com/office/powerpoint/2010/main" val="7330124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3" y="39091"/>
            <a:ext cx="10515600" cy="976909"/>
          </a:xfrm>
        </p:spPr>
        <p:txBody>
          <a:bodyPr/>
          <a:lstStyle/>
          <a:p>
            <a:r>
              <a:rPr lang="en-US" dirty="0"/>
              <a:t>Scaling Out Thrift Servers</a:t>
            </a:r>
          </a:p>
        </p:txBody>
      </p:sp>
      <p:sp>
        <p:nvSpPr>
          <p:cNvPr id="3" name="Rectangle 2"/>
          <p:cNvSpPr/>
          <p:nvPr/>
        </p:nvSpPr>
        <p:spPr>
          <a:xfrm>
            <a:off x="2539999" y="4402666"/>
            <a:ext cx="897467" cy="14054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Thrift 1</a:t>
            </a:r>
          </a:p>
          <a:p>
            <a:pPr algn="ctr"/>
            <a:endParaRPr lang="en-US" dirty="0"/>
          </a:p>
          <a:p>
            <a:pPr algn="ctr"/>
            <a:r>
              <a:rPr lang="en-US" dirty="0"/>
              <a:t>126 Cores</a:t>
            </a:r>
          </a:p>
        </p:txBody>
      </p:sp>
      <p:sp>
        <p:nvSpPr>
          <p:cNvPr id="53" name="Rectangle 52"/>
          <p:cNvSpPr/>
          <p:nvPr/>
        </p:nvSpPr>
        <p:spPr>
          <a:xfrm>
            <a:off x="4216399" y="4402666"/>
            <a:ext cx="897467" cy="14054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r>
              <a:rPr lang="en-US" dirty="0"/>
              <a:t>Thrift 2</a:t>
            </a:r>
          </a:p>
          <a:p>
            <a:pPr algn="ctr"/>
            <a:endParaRPr lang="en-US" dirty="0"/>
          </a:p>
          <a:p>
            <a:pPr algn="ctr"/>
            <a:r>
              <a:rPr lang="en-US" dirty="0"/>
              <a:t>126 Cores</a:t>
            </a:r>
          </a:p>
          <a:p>
            <a:pPr algn="ctr"/>
            <a:endParaRPr lang="en-US" dirty="0"/>
          </a:p>
        </p:txBody>
      </p:sp>
      <p:sp>
        <p:nvSpPr>
          <p:cNvPr id="54" name="Rectangle 53"/>
          <p:cNvSpPr/>
          <p:nvPr/>
        </p:nvSpPr>
        <p:spPr>
          <a:xfrm>
            <a:off x="6214532" y="4402666"/>
            <a:ext cx="897467" cy="14054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Thrift 3</a:t>
            </a:r>
          </a:p>
          <a:p>
            <a:pPr algn="ctr"/>
            <a:endParaRPr lang="en-US" dirty="0"/>
          </a:p>
          <a:p>
            <a:pPr algn="ctr"/>
            <a:r>
              <a:rPr lang="en-US" dirty="0"/>
              <a:t>126 Cores</a:t>
            </a:r>
          </a:p>
        </p:txBody>
      </p:sp>
      <p:sp>
        <p:nvSpPr>
          <p:cNvPr id="4" name="Can 3"/>
          <p:cNvSpPr/>
          <p:nvPr/>
        </p:nvSpPr>
        <p:spPr>
          <a:xfrm rot="16200000" flipH="1">
            <a:off x="4770966" y="508537"/>
            <a:ext cx="279402" cy="6299202"/>
          </a:xfrm>
          <a:prstGeom prst="can">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51866" y="2184399"/>
            <a:ext cx="1524000" cy="1185333"/>
          </a:xfrm>
          <a:prstGeom prst="rect">
            <a:avLst/>
          </a:prstGeom>
        </p:spPr>
      </p:pic>
      <p:cxnSp>
        <p:nvCxnSpPr>
          <p:cNvPr id="58" name="Straight Arrow Connector 57"/>
          <p:cNvCxnSpPr/>
          <p:nvPr/>
        </p:nvCxnSpPr>
        <p:spPr>
          <a:xfrm>
            <a:off x="3539069" y="1247775"/>
            <a:ext cx="0" cy="675993"/>
          </a:xfrm>
          <a:prstGeom prst="straightConnector1">
            <a:avLst/>
          </a:prstGeom>
          <a:ln w="508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p:nvPr/>
        </p:nvCxnSpPr>
        <p:spPr>
          <a:xfrm>
            <a:off x="3708405" y="1247775"/>
            <a:ext cx="0" cy="675993"/>
          </a:xfrm>
          <a:prstGeom prst="straightConnector1">
            <a:avLst/>
          </a:prstGeom>
          <a:ln w="508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p:cNvCxnSpPr/>
          <p:nvPr/>
        </p:nvCxnSpPr>
        <p:spPr>
          <a:xfrm>
            <a:off x="3877735" y="1247775"/>
            <a:ext cx="0" cy="675993"/>
          </a:xfrm>
          <a:prstGeom prst="straightConnector1">
            <a:avLst/>
          </a:prstGeom>
          <a:ln w="508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p:cNvCxnSpPr/>
          <p:nvPr/>
        </p:nvCxnSpPr>
        <p:spPr>
          <a:xfrm>
            <a:off x="4064001" y="1247775"/>
            <a:ext cx="0" cy="675993"/>
          </a:xfrm>
          <a:prstGeom prst="straightConnector1">
            <a:avLst/>
          </a:prstGeom>
          <a:ln w="508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p:cNvCxnSpPr/>
          <p:nvPr/>
        </p:nvCxnSpPr>
        <p:spPr>
          <a:xfrm>
            <a:off x="4250268" y="1247775"/>
            <a:ext cx="0" cy="675993"/>
          </a:xfrm>
          <a:prstGeom prst="straightConnector1">
            <a:avLst/>
          </a:prstGeom>
          <a:ln w="508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p:cNvCxnSpPr/>
          <p:nvPr/>
        </p:nvCxnSpPr>
        <p:spPr>
          <a:xfrm>
            <a:off x="4419602" y="1247778"/>
            <a:ext cx="0" cy="675993"/>
          </a:xfrm>
          <a:prstGeom prst="straightConnector1">
            <a:avLst/>
          </a:prstGeom>
          <a:ln w="508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p:cNvCxnSpPr/>
          <p:nvPr/>
        </p:nvCxnSpPr>
        <p:spPr>
          <a:xfrm>
            <a:off x="4588934" y="1247777"/>
            <a:ext cx="0" cy="675993"/>
          </a:xfrm>
          <a:prstGeom prst="straightConnector1">
            <a:avLst/>
          </a:prstGeom>
          <a:ln w="508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p:cNvCxnSpPr/>
          <p:nvPr/>
        </p:nvCxnSpPr>
        <p:spPr>
          <a:xfrm>
            <a:off x="4758267" y="1247780"/>
            <a:ext cx="0" cy="675993"/>
          </a:xfrm>
          <a:prstGeom prst="straightConnector1">
            <a:avLst/>
          </a:prstGeom>
          <a:ln w="508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p:cNvCxnSpPr/>
          <p:nvPr/>
        </p:nvCxnSpPr>
        <p:spPr>
          <a:xfrm>
            <a:off x="4910667" y="1247783"/>
            <a:ext cx="0" cy="675993"/>
          </a:xfrm>
          <a:prstGeom prst="straightConnector1">
            <a:avLst/>
          </a:prstGeom>
          <a:ln w="508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p:cNvCxnSpPr/>
          <p:nvPr/>
        </p:nvCxnSpPr>
        <p:spPr>
          <a:xfrm>
            <a:off x="5080000" y="1247779"/>
            <a:ext cx="0" cy="675993"/>
          </a:xfrm>
          <a:prstGeom prst="straightConnector1">
            <a:avLst/>
          </a:prstGeom>
          <a:ln w="508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p:cNvCxnSpPr/>
          <p:nvPr/>
        </p:nvCxnSpPr>
        <p:spPr>
          <a:xfrm>
            <a:off x="5232400" y="1247782"/>
            <a:ext cx="0" cy="675993"/>
          </a:xfrm>
          <a:prstGeom prst="straightConnector1">
            <a:avLst/>
          </a:prstGeom>
          <a:ln w="508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p:cNvCxnSpPr/>
          <p:nvPr/>
        </p:nvCxnSpPr>
        <p:spPr>
          <a:xfrm>
            <a:off x="5384800" y="1247785"/>
            <a:ext cx="0" cy="675993"/>
          </a:xfrm>
          <a:prstGeom prst="straightConnector1">
            <a:avLst/>
          </a:prstGeom>
          <a:ln w="508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p:cNvCxnSpPr/>
          <p:nvPr/>
        </p:nvCxnSpPr>
        <p:spPr>
          <a:xfrm>
            <a:off x="5520262" y="1247778"/>
            <a:ext cx="0" cy="675993"/>
          </a:xfrm>
          <a:prstGeom prst="straightConnector1">
            <a:avLst/>
          </a:prstGeom>
          <a:ln w="508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p:cNvCxnSpPr/>
          <p:nvPr/>
        </p:nvCxnSpPr>
        <p:spPr>
          <a:xfrm>
            <a:off x="5672662" y="1247781"/>
            <a:ext cx="0" cy="675993"/>
          </a:xfrm>
          <a:prstGeom prst="straightConnector1">
            <a:avLst/>
          </a:prstGeom>
          <a:ln w="508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p:cNvCxnSpPr/>
          <p:nvPr/>
        </p:nvCxnSpPr>
        <p:spPr>
          <a:xfrm>
            <a:off x="5825062" y="1247784"/>
            <a:ext cx="0" cy="675993"/>
          </a:xfrm>
          <a:prstGeom prst="straightConnector1">
            <a:avLst/>
          </a:prstGeom>
          <a:ln w="508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p:cNvCxnSpPr/>
          <p:nvPr/>
        </p:nvCxnSpPr>
        <p:spPr>
          <a:xfrm>
            <a:off x="5977461" y="1247780"/>
            <a:ext cx="0" cy="675993"/>
          </a:xfrm>
          <a:prstGeom prst="straightConnector1">
            <a:avLst/>
          </a:prstGeom>
          <a:ln w="508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p:cNvCxnSpPr/>
          <p:nvPr/>
        </p:nvCxnSpPr>
        <p:spPr>
          <a:xfrm>
            <a:off x="6129861" y="1247783"/>
            <a:ext cx="0" cy="675993"/>
          </a:xfrm>
          <a:prstGeom prst="straightConnector1">
            <a:avLst/>
          </a:prstGeom>
          <a:ln w="508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p:cNvCxnSpPr/>
          <p:nvPr/>
        </p:nvCxnSpPr>
        <p:spPr>
          <a:xfrm>
            <a:off x="6282261" y="1247786"/>
            <a:ext cx="0" cy="675993"/>
          </a:xfrm>
          <a:prstGeom prst="straightConnector1">
            <a:avLst/>
          </a:prstGeom>
          <a:ln w="508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p:cNvCxnSpPr/>
          <p:nvPr/>
        </p:nvCxnSpPr>
        <p:spPr>
          <a:xfrm>
            <a:off x="6434661" y="1247783"/>
            <a:ext cx="0" cy="675993"/>
          </a:xfrm>
          <a:prstGeom prst="straightConnector1">
            <a:avLst/>
          </a:prstGeom>
          <a:ln w="508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p:cNvCxnSpPr/>
          <p:nvPr/>
        </p:nvCxnSpPr>
        <p:spPr>
          <a:xfrm>
            <a:off x="6587061" y="1247786"/>
            <a:ext cx="0" cy="675993"/>
          </a:xfrm>
          <a:prstGeom prst="straightConnector1">
            <a:avLst/>
          </a:prstGeom>
          <a:ln w="508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p:cNvCxnSpPr/>
          <p:nvPr/>
        </p:nvCxnSpPr>
        <p:spPr>
          <a:xfrm>
            <a:off x="6739461" y="1247789"/>
            <a:ext cx="0" cy="675993"/>
          </a:xfrm>
          <a:prstGeom prst="straightConnector1">
            <a:avLst/>
          </a:prstGeom>
          <a:ln w="508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flipH="1">
            <a:off x="2988732" y="3369732"/>
            <a:ext cx="2243668" cy="8974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p:cNvCxnSpPr/>
          <p:nvPr/>
        </p:nvCxnSpPr>
        <p:spPr>
          <a:xfrm flipH="1">
            <a:off x="4910667" y="3369732"/>
            <a:ext cx="321733" cy="8974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p:cNvCxnSpPr/>
          <p:nvPr/>
        </p:nvCxnSpPr>
        <p:spPr>
          <a:xfrm>
            <a:off x="5274732" y="3369732"/>
            <a:ext cx="1265770" cy="8974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3" name="TextBox 102"/>
          <p:cNvSpPr txBox="1"/>
          <p:nvPr/>
        </p:nvSpPr>
        <p:spPr>
          <a:xfrm>
            <a:off x="7641168" y="3951315"/>
            <a:ext cx="4351874" cy="2585323"/>
          </a:xfrm>
          <a:prstGeom prst="rect">
            <a:avLst/>
          </a:prstGeom>
          <a:noFill/>
        </p:spPr>
        <p:txBody>
          <a:bodyPr wrap="square" rtlCol="0">
            <a:spAutoFit/>
          </a:bodyPr>
          <a:lstStyle/>
          <a:p>
            <a:r>
              <a:rPr lang="en-US" b="1" dirty="0"/>
              <a:t>Queries per second = </a:t>
            </a:r>
          </a:p>
          <a:p>
            <a:r>
              <a:rPr lang="en-US" b="1" dirty="0"/>
              <a:t>CPU cores / (Query tasks *  </a:t>
            </a:r>
            <a:r>
              <a:rPr lang="en-US" b="1" dirty="0" err="1"/>
              <a:t>Avg</a:t>
            </a:r>
            <a:r>
              <a:rPr lang="en-US" b="1" dirty="0"/>
              <a:t> task time in </a:t>
            </a:r>
            <a:r>
              <a:rPr lang="en-US" b="1" dirty="0" err="1"/>
              <a:t>ms</a:t>
            </a:r>
            <a:r>
              <a:rPr lang="en-US" b="1" dirty="0"/>
              <a:t>)  </a:t>
            </a:r>
          </a:p>
          <a:p>
            <a:endParaRPr lang="en-US" dirty="0"/>
          </a:p>
          <a:p>
            <a:r>
              <a:rPr lang="en-US" dirty="0"/>
              <a:t>1 Thrift server</a:t>
            </a:r>
          </a:p>
          <a:p>
            <a:r>
              <a:rPr lang="en-US" dirty="0"/>
              <a:t> </a:t>
            </a:r>
            <a:r>
              <a:rPr lang="en-US" dirty="0" err="1"/>
              <a:t>Avg</a:t>
            </a:r>
            <a:r>
              <a:rPr lang="en-US" dirty="0"/>
              <a:t> query 60 tasks, 100 </a:t>
            </a:r>
            <a:r>
              <a:rPr lang="en-US" dirty="0" err="1"/>
              <a:t>ms</a:t>
            </a:r>
            <a:endParaRPr lang="en-US" dirty="0"/>
          </a:p>
          <a:p>
            <a:r>
              <a:rPr lang="en-US" dirty="0"/>
              <a:t>126 / (60 * .1) =  210 </a:t>
            </a:r>
            <a:r>
              <a:rPr lang="en-US" dirty="0" err="1"/>
              <a:t>qps</a:t>
            </a:r>
            <a:endParaRPr lang="en-US" dirty="0"/>
          </a:p>
          <a:p>
            <a:endParaRPr lang="en-US" dirty="0"/>
          </a:p>
          <a:p>
            <a:r>
              <a:rPr lang="en-US" dirty="0"/>
              <a:t>3 Thrift server = 630 </a:t>
            </a:r>
            <a:r>
              <a:rPr lang="en-US" dirty="0" err="1"/>
              <a:t>qps</a:t>
            </a:r>
            <a:endParaRPr lang="en-US" dirty="0"/>
          </a:p>
        </p:txBody>
      </p:sp>
      <p:sp>
        <p:nvSpPr>
          <p:cNvPr id="6" name="TextBox 5"/>
          <p:cNvSpPr txBox="1"/>
          <p:nvPr/>
        </p:nvSpPr>
        <p:spPr>
          <a:xfrm>
            <a:off x="3325907" y="5943598"/>
            <a:ext cx="3897649" cy="369332"/>
          </a:xfrm>
          <a:prstGeom prst="rect">
            <a:avLst/>
          </a:prstGeom>
          <a:noFill/>
        </p:spPr>
        <p:txBody>
          <a:bodyPr wrap="square" rtlCol="0">
            <a:spAutoFit/>
          </a:bodyPr>
          <a:lstStyle/>
          <a:p>
            <a:r>
              <a:rPr lang="en-US" dirty="0"/>
              <a:t>Production Thrift Servers</a:t>
            </a:r>
          </a:p>
        </p:txBody>
      </p:sp>
    </p:spTree>
    <p:extLst>
      <p:ext uri="{BB962C8B-B14F-4D97-AF65-F5344CB8AC3E}">
        <p14:creationId xmlns:p14="http://schemas.microsoft.com/office/powerpoint/2010/main" val="177367820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3" y="39091"/>
            <a:ext cx="10515600" cy="976909"/>
          </a:xfrm>
        </p:spPr>
        <p:txBody>
          <a:bodyPr/>
          <a:lstStyle/>
          <a:p>
            <a:r>
              <a:rPr lang="en-US" dirty="0"/>
              <a:t>Key Take Away</a:t>
            </a:r>
          </a:p>
        </p:txBody>
      </p:sp>
      <p:sp>
        <p:nvSpPr>
          <p:cNvPr id="36" name="TextBox 35"/>
          <p:cNvSpPr txBox="1"/>
          <p:nvPr/>
        </p:nvSpPr>
        <p:spPr>
          <a:xfrm>
            <a:off x="321734" y="1879600"/>
            <a:ext cx="10854266" cy="4154984"/>
          </a:xfrm>
          <a:prstGeom prst="rect">
            <a:avLst/>
          </a:prstGeom>
          <a:noFill/>
        </p:spPr>
        <p:txBody>
          <a:bodyPr wrap="square" rtlCol="0">
            <a:spAutoFit/>
          </a:bodyPr>
          <a:lstStyle/>
          <a:p>
            <a:r>
              <a:rPr lang="en-US" sz="2400" dirty="0"/>
              <a:t>Reducing tasks per query and reducing task duration (sometimes harder) is key behind achieving Thrift Server scalability.</a:t>
            </a:r>
          </a:p>
          <a:p>
            <a:endParaRPr lang="en-US" sz="2400" dirty="0"/>
          </a:p>
          <a:p>
            <a:r>
              <a:rPr lang="en-US" sz="2400" dirty="0"/>
              <a:t>Overloading Thrift Servers will cause queries sit in a queue until resources become available.</a:t>
            </a:r>
          </a:p>
          <a:p>
            <a:endParaRPr lang="en-US" sz="2400" dirty="0"/>
          </a:p>
          <a:p>
            <a:r>
              <a:rPr lang="en-US" sz="2400" dirty="0"/>
              <a:t>The amount of time a query spends in scheduler queue will add to query latency. This will not show up in thrift monitor logs, only client application would notice this additional latency.</a:t>
            </a:r>
          </a:p>
          <a:p>
            <a:endParaRPr lang="en-US" sz="2400" dirty="0"/>
          </a:p>
          <a:p>
            <a:endParaRPr lang="en-US" sz="2400" dirty="0"/>
          </a:p>
        </p:txBody>
      </p:sp>
    </p:spTree>
    <p:extLst>
      <p:ext uri="{BB962C8B-B14F-4D97-AF65-F5344CB8AC3E}">
        <p14:creationId xmlns:p14="http://schemas.microsoft.com/office/powerpoint/2010/main" val="98907062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5513" y="89891"/>
            <a:ext cx="11239507" cy="976909"/>
          </a:xfrm>
        </p:spPr>
        <p:txBody>
          <a:bodyPr>
            <a:normAutofit fontScale="90000"/>
          </a:bodyPr>
          <a:lstStyle/>
          <a:p>
            <a:r>
              <a:rPr lang="en-US"/>
              <a:t>Dashboard Widget API </a:t>
            </a:r>
            <a:r>
              <a:rPr lang="en-US" dirty="0"/>
              <a:t>Data Modeling for Thrift Server</a:t>
            </a:r>
          </a:p>
        </p:txBody>
      </p:sp>
      <p:sp>
        <p:nvSpPr>
          <p:cNvPr id="36" name="TextBox 35"/>
          <p:cNvSpPr txBox="1"/>
          <p:nvPr/>
        </p:nvSpPr>
        <p:spPr>
          <a:xfrm>
            <a:off x="372534" y="1295400"/>
            <a:ext cx="10854266" cy="3785652"/>
          </a:xfrm>
          <a:prstGeom prst="rect">
            <a:avLst/>
          </a:prstGeom>
          <a:noFill/>
        </p:spPr>
        <p:txBody>
          <a:bodyPr wrap="square" rtlCol="0">
            <a:spAutoFit/>
          </a:bodyPr>
          <a:lstStyle/>
          <a:p>
            <a:r>
              <a:rPr lang="en-US" sz="2400" dirty="0"/>
              <a:t>Single Table is a great way to reduce number of tasks.</a:t>
            </a:r>
          </a:p>
          <a:p>
            <a:endParaRPr lang="en-US" sz="2400" dirty="0"/>
          </a:p>
          <a:p>
            <a:r>
              <a:rPr lang="en-US" sz="2400" dirty="0"/>
              <a:t>Single Partition or fewer partitions will require fewer tasks.</a:t>
            </a:r>
          </a:p>
          <a:p>
            <a:endParaRPr lang="en-US" sz="2400" dirty="0"/>
          </a:p>
          <a:p>
            <a:r>
              <a:rPr lang="en-US" sz="2400" dirty="0"/>
              <a:t>Thrift API is are query based.  It can be easily configured for a single table or join query (Transaction Details).</a:t>
            </a:r>
          </a:p>
          <a:p>
            <a:endParaRPr lang="en-US" sz="2400" dirty="0"/>
          </a:p>
          <a:p>
            <a:r>
              <a:rPr lang="en-US" sz="2400" dirty="0"/>
              <a:t> Leverage Spark SQL features, less client side code.</a:t>
            </a:r>
          </a:p>
          <a:p>
            <a:endParaRPr lang="en-US" sz="2400" dirty="0"/>
          </a:p>
          <a:p>
            <a:r>
              <a:rPr lang="en-US" sz="2400" dirty="0"/>
              <a:t>More pushdown predicates and pushdown aggregation capabilities</a:t>
            </a:r>
          </a:p>
        </p:txBody>
      </p:sp>
    </p:spTree>
    <p:extLst>
      <p:ext uri="{BB962C8B-B14F-4D97-AF65-F5344CB8AC3E}">
        <p14:creationId xmlns:p14="http://schemas.microsoft.com/office/powerpoint/2010/main" val="166208461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5513" y="89891"/>
            <a:ext cx="11239507" cy="976909"/>
          </a:xfrm>
        </p:spPr>
        <p:txBody>
          <a:bodyPr>
            <a:normAutofit/>
          </a:bodyPr>
          <a:lstStyle/>
          <a:p>
            <a:r>
              <a:rPr lang="en-US" dirty="0"/>
              <a:t>Data Sources Summary</a:t>
            </a:r>
          </a:p>
        </p:txBody>
      </p:sp>
      <p:sp>
        <p:nvSpPr>
          <p:cNvPr id="36" name="TextBox 35"/>
          <p:cNvSpPr txBox="1"/>
          <p:nvPr/>
        </p:nvSpPr>
        <p:spPr>
          <a:xfrm>
            <a:off x="372534" y="1295400"/>
            <a:ext cx="10854266" cy="4893647"/>
          </a:xfrm>
          <a:prstGeom prst="rect">
            <a:avLst/>
          </a:prstGeom>
          <a:noFill/>
        </p:spPr>
        <p:txBody>
          <a:bodyPr wrap="square" rtlCol="0">
            <a:spAutoFit/>
          </a:bodyPr>
          <a:lstStyle/>
          <a:p>
            <a:r>
              <a:rPr lang="en-US" sz="2400" dirty="0"/>
              <a:t>Leverage both Cassandra and Thrift Server Data Sources</a:t>
            </a:r>
          </a:p>
          <a:p>
            <a:endParaRPr lang="en-US" sz="2400" dirty="0"/>
          </a:p>
          <a:p>
            <a:r>
              <a:rPr lang="en-US" sz="2400" dirty="0">
                <a:solidFill>
                  <a:srgbClr val="FF0000"/>
                </a:solidFill>
              </a:rPr>
              <a:t>Cassandra Partitioning Strategy is different for Spark-Cassandra use case vs non-Spark use cases. </a:t>
            </a:r>
          </a:p>
          <a:p>
            <a:endParaRPr lang="en-US" sz="2400" dirty="0"/>
          </a:p>
          <a:p>
            <a:r>
              <a:rPr lang="en-US" sz="2400" dirty="0"/>
              <a:t>Spark-Cassandra requires fewer larger partitions and other use cases may require more smaller partitions.</a:t>
            </a:r>
          </a:p>
          <a:p>
            <a:endParaRPr lang="en-US" sz="2400" dirty="0"/>
          </a:p>
          <a:p>
            <a:r>
              <a:rPr lang="en-US" sz="2400" dirty="0"/>
              <a:t>Review Non-functional requirements</a:t>
            </a:r>
          </a:p>
          <a:p>
            <a:endParaRPr lang="en-US" sz="2400" dirty="0"/>
          </a:p>
          <a:p>
            <a:r>
              <a:rPr lang="en-US" sz="2400" dirty="0"/>
              <a:t>Review Cluster Utilization Metrics</a:t>
            </a:r>
          </a:p>
          <a:p>
            <a:endParaRPr lang="en-US" sz="2400" dirty="0"/>
          </a:p>
          <a:p>
            <a:r>
              <a:rPr lang="en-US" sz="2400" dirty="0"/>
              <a:t>Scale Horizontally to meet demands if necessary.</a:t>
            </a:r>
          </a:p>
        </p:txBody>
      </p:sp>
    </p:spTree>
    <p:extLst>
      <p:ext uri="{BB962C8B-B14F-4D97-AF65-F5344CB8AC3E}">
        <p14:creationId xmlns:p14="http://schemas.microsoft.com/office/powerpoint/2010/main" val="10406839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Data Aggregators &amp; Data Growth</a:t>
            </a:r>
          </a:p>
        </p:txBody>
      </p:sp>
      <p:sp>
        <p:nvSpPr>
          <p:cNvPr id="9" name="TextBox 8"/>
          <p:cNvSpPr txBox="1"/>
          <p:nvPr/>
        </p:nvSpPr>
        <p:spPr>
          <a:xfrm>
            <a:off x="1693333" y="1828800"/>
            <a:ext cx="6959599" cy="2308324"/>
          </a:xfrm>
          <a:prstGeom prst="rect">
            <a:avLst/>
          </a:prstGeom>
          <a:noFill/>
        </p:spPr>
        <p:txBody>
          <a:bodyPr wrap="square" rtlCol="0">
            <a:spAutoFit/>
          </a:bodyPr>
          <a:lstStyle/>
          <a:p>
            <a:endParaRPr lang="en-US" dirty="0"/>
          </a:p>
          <a:p>
            <a:r>
              <a:rPr lang="en-US" dirty="0"/>
              <a:t>Data Aggregators ???</a:t>
            </a:r>
          </a:p>
          <a:p>
            <a:endParaRPr lang="en-US" dirty="0"/>
          </a:p>
          <a:p>
            <a:r>
              <a:rPr lang="en-US" dirty="0"/>
              <a:t>Current Asset Data Growth Projections</a:t>
            </a:r>
          </a:p>
          <a:p>
            <a:endParaRPr lang="en-US" dirty="0"/>
          </a:p>
          <a:p>
            <a:r>
              <a:rPr lang="en-US" dirty="0"/>
              <a:t>~ 1 TB per year Non-Telematics Data</a:t>
            </a:r>
          </a:p>
          <a:p>
            <a:r>
              <a:rPr lang="en-US" dirty="0"/>
              <a:t>~ 1 TB per Month Telematics Data</a:t>
            </a:r>
          </a:p>
          <a:p>
            <a:endParaRPr lang="en-US" dirty="0"/>
          </a:p>
        </p:txBody>
      </p:sp>
    </p:spTree>
    <p:extLst>
      <p:ext uri="{BB962C8B-B14F-4D97-AF65-F5344CB8AC3E}">
        <p14:creationId xmlns:p14="http://schemas.microsoft.com/office/powerpoint/2010/main" val="147536032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5513" y="89891"/>
            <a:ext cx="11239507" cy="976909"/>
          </a:xfrm>
        </p:spPr>
        <p:txBody>
          <a:bodyPr>
            <a:normAutofit/>
          </a:bodyPr>
          <a:lstStyle/>
          <a:p>
            <a:r>
              <a:rPr lang="en-US" dirty="0"/>
              <a:t>Additional Work Loads on Sparks DC</a:t>
            </a:r>
          </a:p>
        </p:txBody>
      </p:sp>
      <p:grpSp>
        <p:nvGrpSpPr>
          <p:cNvPr id="17" name="Group 16"/>
          <p:cNvGrpSpPr/>
          <p:nvPr/>
        </p:nvGrpSpPr>
        <p:grpSpPr>
          <a:xfrm>
            <a:off x="3797300" y="2514600"/>
            <a:ext cx="1905000" cy="2032000"/>
            <a:chOff x="3873500" y="2578100"/>
            <a:chExt cx="3708400" cy="3835400"/>
          </a:xfrm>
        </p:grpSpPr>
        <p:sp>
          <p:nvSpPr>
            <p:cNvPr id="3" name="Oval 2"/>
            <p:cNvSpPr/>
            <p:nvPr/>
          </p:nvSpPr>
          <p:spPr>
            <a:xfrm>
              <a:off x="4025900" y="2908300"/>
              <a:ext cx="3238500" cy="3187700"/>
            </a:xfrm>
            <a:prstGeom prst="ellipse">
              <a:avLst/>
            </a:prstGeom>
            <a:noFill/>
            <a:ln w="6032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4025900" y="3365500"/>
              <a:ext cx="635000" cy="6350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4178300" y="3517900"/>
              <a:ext cx="635000" cy="635000"/>
            </a:xfrm>
            <a:prstGeom prst="ellips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3873500" y="4705350"/>
              <a:ext cx="635000" cy="6350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4025900" y="4857750"/>
              <a:ext cx="635000" cy="635000"/>
            </a:xfrm>
            <a:prstGeom prst="ellips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5308600" y="5626100"/>
              <a:ext cx="635000" cy="6350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5461000" y="5778500"/>
              <a:ext cx="635000" cy="635000"/>
            </a:xfrm>
            <a:prstGeom prst="ellips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6616700" y="5022850"/>
              <a:ext cx="635000" cy="6350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6769100" y="5175250"/>
              <a:ext cx="635000" cy="635000"/>
            </a:xfrm>
            <a:prstGeom prst="ellips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6794500" y="3683000"/>
              <a:ext cx="635000" cy="6350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6946900" y="3835400"/>
              <a:ext cx="635000" cy="635000"/>
            </a:xfrm>
            <a:prstGeom prst="ellips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5264150" y="2578100"/>
              <a:ext cx="635000" cy="6350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5416550" y="2730500"/>
              <a:ext cx="635000" cy="635000"/>
            </a:xfrm>
            <a:prstGeom prst="ellips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5016501" y="4394200"/>
              <a:ext cx="1460500" cy="1089240"/>
            </a:xfrm>
            <a:prstGeom prst="rect">
              <a:avLst/>
            </a:prstGeom>
            <a:noFill/>
          </p:spPr>
          <p:txBody>
            <a:bodyPr wrap="square" rtlCol="0">
              <a:spAutoFit/>
            </a:bodyPr>
            <a:lstStyle/>
            <a:p>
              <a:r>
                <a:rPr lang="en-US" sz="1050" dirty="0"/>
                <a:t>Cassandra + Spark Cluster</a:t>
              </a:r>
            </a:p>
          </p:txBody>
        </p:sp>
      </p:grpSp>
      <p:sp>
        <p:nvSpPr>
          <p:cNvPr id="18" name="Right Arrow 17"/>
          <p:cNvSpPr/>
          <p:nvPr/>
        </p:nvSpPr>
        <p:spPr>
          <a:xfrm rot="21219588">
            <a:off x="2742248" y="4229051"/>
            <a:ext cx="965200" cy="279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p:cNvSpPr txBox="1"/>
          <p:nvPr/>
        </p:nvSpPr>
        <p:spPr>
          <a:xfrm>
            <a:off x="2531083" y="4575105"/>
            <a:ext cx="1749904" cy="415498"/>
          </a:xfrm>
          <a:prstGeom prst="rect">
            <a:avLst/>
          </a:prstGeom>
          <a:noFill/>
        </p:spPr>
        <p:txBody>
          <a:bodyPr wrap="square" rtlCol="0">
            <a:spAutoFit/>
          </a:bodyPr>
          <a:lstStyle/>
          <a:p>
            <a:r>
              <a:rPr lang="en-US" sz="1050" dirty="0"/>
              <a:t>SPIN  ETL mostly batch +</a:t>
            </a:r>
          </a:p>
          <a:p>
            <a:r>
              <a:rPr lang="en-US" sz="1050" dirty="0"/>
              <a:t>few real time ingestion jobs</a:t>
            </a:r>
          </a:p>
        </p:txBody>
      </p:sp>
      <p:sp>
        <p:nvSpPr>
          <p:cNvPr id="21" name="Right Arrow 20"/>
          <p:cNvSpPr/>
          <p:nvPr/>
        </p:nvSpPr>
        <p:spPr>
          <a:xfrm rot="694163">
            <a:off x="2703023" y="2578251"/>
            <a:ext cx="965200" cy="279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p:cNvSpPr txBox="1"/>
          <p:nvPr/>
        </p:nvSpPr>
        <p:spPr>
          <a:xfrm>
            <a:off x="2059748" y="3026448"/>
            <a:ext cx="1749904" cy="415498"/>
          </a:xfrm>
          <a:prstGeom prst="rect">
            <a:avLst/>
          </a:prstGeom>
          <a:noFill/>
        </p:spPr>
        <p:txBody>
          <a:bodyPr wrap="square" rtlCol="0">
            <a:spAutoFit/>
          </a:bodyPr>
          <a:lstStyle/>
          <a:p>
            <a:r>
              <a:rPr lang="en-US" sz="1050" dirty="0"/>
              <a:t>Telematics FiloDB reporting tables. Real time</a:t>
            </a:r>
          </a:p>
        </p:txBody>
      </p:sp>
      <p:sp>
        <p:nvSpPr>
          <p:cNvPr id="23" name="Right Arrow 22"/>
          <p:cNvSpPr/>
          <p:nvPr/>
        </p:nvSpPr>
        <p:spPr>
          <a:xfrm rot="5400000">
            <a:off x="4326642" y="1985169"/>
            <a:ext cx="633721" cy="26365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p:cNvSpPr txBox="1"/>
          <p:nvPr/>
        </p:nvSpPr>
        <p:spPr>
          <a:xfrm>
            <a:off x="4021986" y="1333493"/>
            <a:ext cx="1749904" cy="253916"/>
          </a:xfrm>
          <a:prstGeom prst="rect">
            <a:avLst/>
          </a:prstGeom>
          <a:noFill/>
        </p:spPr>
        <p:txBody>
          <a:bodyPr wrap="square" rtlCol="0">
            <a:spAutoFit/>
          </a:bodyPr>
          <a:lstStyle/>
          <a:p>
            <a:r>
              <a:rPr lang="en-US" sz="1050" dirty="0"/>
              <a:t>BO Thrift Queries</a:t>
            </a:r>
          </a:p>
        </p:txBody>
      </p:sp>
      <p:sp>
        <p:nvSpPr>
          <p:cNvPr id="25" name="Right Arrow 24"/>
          <p:cNvSpPr/>
          <p:nvPr/>
        </p:nvSpPr>
        <p:spPr>
          <a:xfrm rot="8184432">
            <a:off x="5705828" y="2550983"/>
            <a:ext cx="633721" cy="263656"/>
          </a:xfrm>
          <a:prstGeom prst="right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p:cNvSpPr txBox="1"/>
          <p:nvPr/>
        </p:nvSpPr>
        <p:spPr>
          <a:xfrm>
            <a:off x="5730874" y="1797088"/>
            <a:ext cx="1749904" cy="415498"/>
          </a:xfrm>
          <a:prstGeom prst="rect">
            <a:avLst/>
          </a:prstGeom>
          <a:noFill/>
        </p:spPr>
        <p:txBody>
          <a:bodyPr wrap="square" rtlCol="0">
            <a:spAutoFit/>
          </a:bodyPr>
          <a:lstStyle/>
          <a:p>
            <a:r>
              <a:rPr lang="en-US" sz="1050" dirty="0"/>
              <a:t>Net new API thrift queries +</a:t>
            </a:r>
          </a:p>
          <a:p>
            <a:r>
              <a:rPr lang="en-US" sz="1050" dirty="0"/>
              <a:t>Cassandra queries</a:t>
            </a:r>
          </a:p>
        </p:txBody>
      </p:sp>
      <p:sp>
        <p:nvSpPr>
          <p:cNvPr id="28" name="Right Arrow 27"/>
          <p:cNvSpPr/>
          <p:nvPr/>
        </p:nvSpPr>
        <p:spPr>
          <a:xfrm rot="10333709">
            <a:off x="5848407" y="3450323"/>
            <a:ext cx="633721" cy="263656"/>
          </a:xfrm>
          <a:prstGeom prst="right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p:cNvSpPr txBox="1"/>
          <p:nvPr/>
        </p:nvSpPr>
        <p:spPr>
          <a:xfrm>
            <a:off x="6613518" y="3335575"/>
            <a:ext cx="1882782" cy="415498"/>
          </a:xfrm>
          <a:prstGeom prst="rect">
            <a:avLst/>
          </a:prstGeom>
          <a:noFill/>
        </p:spPr>
        <p:txBody>
          <a:bodyPr wrap="square" rtlCol="0">
            <a:spAutoFit/>
          </a:bodyPr>
          <a:lstStyle/>
          <a:p>
            <a:r>
              <a:rPr lang="en-US" sz="1050" dirty="0"/>
              <a:t>New ETL read/write workloads to support API tables</a:t>
            </a:r>
          </a:p>
        </p:txBody>
      </p:sp>
      <p:sp>
        <p:nvSpPr>
          <p:cNvPr id="19" name="TextBox 18"/>
          <p:cNvSpPr txBox="1"/>
          <p:nvPr/>
        </p:nvSpPr>
        <p:spPr>
          <a:xfrm>
            <a:off x="122766" y="5279415"/>
            <a:ext cx="12065000" cy="1200329"/>
          </a:xfrm>
          <a:prstGeom prst="rect">
            <a:avLst/>
          </a:prstGeom>
          <a:noFill/>
        </p:spPr>
        <p:txBody>
          <a:bodyPr wrap="square" rtlCol="0">
            <a:spAutoFit/>
          </a:bodyPr>
          <a:lstStyle/>
          <a:p>
            <a:r>
              <a:rPr lang="en-US" dirty="0"/>
              <a:t>This project team will find optimal ways to model and accommodate new work loads coming on to the cluster.  Horizontally scale cluster if required. Bring new ideas into shaping up existing DSE infrastructure.  There are plans to modify the cluster and setup a brand new Telematics cluster. Learn about new work loads, assess impact on proposed cluster setup, change it if necessary.</a:t>
            </a:r>
          </a:p>
        </p:txBody>
      </p:sp>
    </p:spTree>
    <p:extLst>
      <p:ext uri="{BB962C8B-B14F-4D97-AF65-F5344CB8AC3E}">
        <p14:creationId xmlns:p14="http://schemas.microsoft.com/office/powerpoint/2010/main" val="4005983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5513" y="89891"/>
            <a:ext cx="11239507" cy="976909"/>
          </a:xfrm>
        </p:spPr>
        <p:txBody>
          <a:bodyPr>
            <a:normAutofit/>
          </a:bodyPr>
          <a:lstStyle/>
          <a:p>
            <a:r>
              <a:rPr lang="en-US" dirty="0"/>
              <a:t>API Development Strategy</a:t>
            </a:r>
          </a:p>
        </p:txBody>
      </p:sp>
      <p:sp>
        <p:nvSpPr>
          <p:cNvPr id="19" name="TextBox 18"/>
          <p:cNvSpPr txBox="1"/>
          <p:nvPr/>
        </p:nvSpPr>
        <p:spPr>
          <a:xfrm>
            <a:off x="535513" y="1456715"/>
            <a:ext cx="6170087" cy="4801314"/>
          </a:xfrm>
          <a:prstGeom prst="rect">
            <a:avLst/>
          </a:prstGeom>
          <a:noFill/>
        </p:spPr>
        <p:txBody>
          <a:bodyPr wrap="square" rtlCol="0">
            <a:spAutoFit/>
          </a:bodyPr>
          <a:lstStyle/>
          <a:p>
            <a:r>
              <a:rPr lang="en-US" dirty="0"/>
              <a:t>Dashboard Widget/ Data API’s support below features   </a:t>
            </a:r>
          </a:p>
          <a:p>
            <a:pPr marL="285750" indent="-285750">
              <a:buFont typeface="Arial" charset="0"/>
              <a:buChar char="•"/>
            </a:pPr>
            <a:r>
              <a:rPr lang="en-US" dirty="0"/>
              <a:t>  Column Selection</a:t>
            </a:r>
          </a:p>
          <a:p>
            <a:pPr marL="285750" indent="-285750">
              <a:buFont typeface="Arial" charset="0"/>
              <a:buChar char="•"/>
            </a:pPr>
            <a:r>
              <a:rPr lang="en-US" dirty="0"/>
              <a:t>  Filtering – Pre Aggregation</a:t>
            </a:r>
          </a:p>
          <a:p>
            <a:pPr marL="285750" indent="-285750">
              <a:buFont typeface="Arial" charset="0"/>
              <a:buChar char="•"/>
            </a:pPr>
            <a:r>
              <a:rPr lang="en-US" dirty="0"/>
              <a:t>  Aggregation</a:t>
            </a:r>
          </a:p>
          <a:p>
            <a:pPr marL="285750" indent="-285750">
              <a:buFont typeface="Arial" charset="0"/>
              <a:buChar char="•"/>
            </a:pPr>
            <a:r>
              <a:rPr lang="en-US" dirty="0"/>
              <a:t>  Filtering – Post Aggregation</a:t>
            </a:r>
          </a:p>
          <a:p>
            <a:pPr marL="285750" indent="-285750">
              <a:buFont typeface="Arial" charset="0"/>
              <a:buChar char="•"/>
            </a:pPr>
            <a:r>
              <a:rPr lang="en-US" dirty="0"/>
              <a:t>  Sort</a:t>
            </a:r>
          </a:p>
          <a:p>
            <a:pPr marL="285750" indent="-285750">
              <a:buFont typeface="Arial" charset="0"/>
              <a:buChar char="•"/>
            </a:pPr>
            <a:r>
              <a:rPr lang="en-US" dirty="0"/>
              <a:t>  Limit</a:t>
            </a:r>
          </a:p>
          <a:p>
            <a:r>
              <a:rPr lang="en-US" dirty="0"/>
              <a:t>  </a:t>
            </a:r>
          </a:p>
          <a:p>
            <a:r>
              <a:rPr lang="en-US" dirty="0"/>
              <a:t>In SQL terms</a:t>
            </a:r>
          </a:p>
          <a:p>
            <a:r>
              <a:rPr lang="en-US" dirty="0"/>
              <a:t>  “Select </a:t>
            </a:r>
            <a:r>
              <a:rPr lang="is-IS" dirty="0"/>
              <a:t>…....</a:t>
            </a:r>
          </a:p>
          <a:p>
            <a:r>
              <a:rPr lang="is-IS" dirty="0"/>
              <a:t>    from table</a:t>
            </a:r>
          </a:p>
          <a:p>
            <a:r>
              <a:rPr lang="is-IS" dirty="0"/>
              <a:t>    where ...</a:t>
            </a:r>
          </a:p>
          <a:p>
            <a:r>
              <a:rPr lang="is-IS" dirty="0"/>
              <a:t>    group by </a:t>
            </a:r>
          </a:p>
          <a:p>
            <a:r>
              <a:rPr lang="is-IS" dirty="0"/>
              <a:t>    having ...</a:t>
            </a:r>
          </a:p>
          <a:p>
            <a:r>
              <a:rPr lang="is-IS" dirty="0"/>
              <a:t>    order by ...</a:t>
            </a:r>
          </a:p>
          <a:p>
            <a:r>
              <a:rPr lang="is-IS" dirty="0"/>
              <a:t>    Limit </a:t>
            </a:r>
          </a:p>
          <a:p>
            <a:r>
              <a:rPr lang="is-IS" dirty="0"/>
              <a:t>“</a:t>
            </a:r>
            <a:endParaRPr lang="en-US" dirty="0"/>
          </a:p>
        </p:txBody>
      </p:sp>
      <p:sp>
        <p:nvSpPr>
          <p:cNvPr id="30" name="TextBox 29"/>
          <p:cNvSpPr txBox="1"/>
          <p:nvPr/>
        </p:nvSpPr>
        <p:spPr>
          <a:xfrm>
            <a:off x="6832600" y="1456714"/>
            <a:ext cx="5359400" cy="5078313"/>
          </a:xfrm>
          <a:prstGeom prst="rect">
            <a:avLst/>
          </a:prstGeom>
          <a:noFill/>
        </p:spPr>
        <p:txBody>
          <a:bodyPr wrap="square" rtlCol="0">
            <a:spAutoFit/>
          </a:bodyPr>
          <a:lstStyle/>
          <a:p>
            <a:r>
              <a:rPr lang="en-US" dirty="0"/>
              <a:t> 2 Flavors of API Framework</a:t>
            </a:r>
          </a:p>
          <a:p>
            <a:endParaRPr lang="en-US" dirty="0"/>
          </a:p>
          <a:p>
            <a:pPr marL="285750" indent="-285750">
              <a:buFont typeface="Arial" charset="0"/>
              <a:buChar char="•"/>
            </a:pPr>
            <a:r>
              <a:rPr lang="en-US" dirty="0"/>
              <a:t>Cassandra Source based API</a:t>
            </a:r>
          </a:p>
          <a:p>
            <a:pPr marL="285750" indent="-285750">
              <a:buFont typeface="Arial" charset="0"/>
              <a:buChar char="•"/>
            </a:pPr>
            <a:r>
              <a:rPr lang="en-US" dirty="0"/>
              <a:t>Spark-SQL/Thrift query based API (join supported)</a:t>
            </a:r>
          </a:p>
          <a:p>
            <a:pPr marL="285750" indent="-285750">
              <a:buFont typeface="Arial" charset="0"/>
              <a:buChar char="•"/>
            </a:pPr>
            <a:endParaRPr lang="en-US" dirty="0"/>
          </a:p>
          <a:p>
            <a:r>
              <a:rPr lang="en-US" dirty="0"/>
              <a:t>Both API’s will offer same features except that their data source is different.</a:t>
            </a:r>
          </a:p>
          <a:p>
            <a:endParaRPr lang="en-US" dirty="0"/>
          </a:p>
          <a:p>
            <a:r>
              <a:rPr lang="en-US" dirty="0"/>
              <a:t>Reusable metadata driven framework</a:t>
            </a:r>
          </a:p>
          <a:p>
            <a:endParaRPr lang="en-US" dirty="0"/>
          </a:p>
          <a:p>
            <a:r>
              <a:rPr lang="en-US" dirty="0"/>
              <a:t>Scala, Akka, Akka HTTP</a:t>
            </a:r>
          </a:p>
          <a:p>
            <a:endParaRPr lang="en-US" dirty="0"/>
          </a:p>
          <a:p>
            <a:r>
              <a:rPr lang="en-US" dirty="0"/>
              <a:t>Thrift API framework is 75% ready</a:t>
            </a:r>
          </a:p>
          <a:p>
            <a:endParaRPr lang="en-US" dirty="0"/>
          </a:p>
          <a:p>
            <a:r>
              <a:rPr lang="en-US" dirty="0"/>
              <a:t>Cassandra API framework requires more coding, complex to build. Cassandra Table/Model should have predictable sharding keys as Cassandra doesn’t support partial predicates.</a:t>
            </a:r>
          </a:p>
        </p:txBody>
      </p:sp>
    </p:spTree>
    <p:extLst>
      <p:ext uri="{BB962C8B-B14F-4D97-AF65-F5344CB8AC3E}">
        <p14:creationId xmlns:p14="http://schemas.microsoft.com/office/powerpoint/2010/main" val="66436952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5500" y="135834"/>
            <a:ext cx="10515600" cy="917575"/>
          </a:xfrm>
        </p:spPr>
        <p:txBody>
          <a:bodyPr/>
          <a:lstStyle/>
          <a:p>
            <a:r>
              <a:rPr lang="en-US" dirty="0"/>
              <a:t>Development Activity &amp; Coordination</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76700" y="4699000"/>
            <a:ext cx="812800" cy="596900"/>
          </a:xfrm>
          <a:prstGeom prst="rect">
            <a:avLst/>
          </a:prstGeom>
        </p:spPr>
      </p:pic>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76700" y="1866900"/>
            <a:ext cx="812800" cy="596900"/>
          </a:xfrm>
          <a:prstGeom prst="rect">
            <a:avLst/>
          </a:prstGeom>
        </p:spPr>
      </p:pic>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80200" y="3220640"/>
            <a:ext cx="812800" cy="596900"/>
          </a:xfrm>
          <a:prstGeom prst="rect">
            <a:avLst/>
          </a:prstGeom>
        </p:spPr>
      </p:pic>
      <p:sp>
        <p:nvSpPr>
          <p:cNvPr id="7" name="TextBox 6"/>
          <p:cNvSpPr txBox="1"/>
          <p:nvPr/>
        </p:nvSpPr>
        <p:spPr>
          <a:xfrm>
            <a:off x="4076700" y="1320800"/>
            <a:ext cx="1816100" cy="461665"/>
          </a:xfrm>
          <a:prstGeom prst="rect">
            <a:avLst/>
          </a:prstGeom>
          <a:noFill/>
        </p:spPr>
        <p:txBody>
          <a:bodyPr wrap="square" rtlCol="0">
            <a:spAutoFit/>
          </a:bodyPr>
          <a:lstStyle/>
          <a:p>
            <a:r>
              <a:rPr lang="en-US" sz="1200" b="1" dirty="0">
                <a:solidFill>
                  <a:srgbClr val="00B0F0"/>
                </a:solidFill>
              </a:rPr>
              <a:t>UI Team</a:t>
            </a:r>
            <a:r>
              <a:rPr lang="en-US" sz="1200" dirty="0">
                <a:solidFill>
                  <a:srgbClr val="7030A0"/>
                </a:solidFill>
              </a:rPr>
              <a:t>: </a:t>
            </a:r>
            <a:r>
              <a:rPr lang="en-US" sz="1200" dirty="0"/>
              <a:t>Dashboard, Widgets, Filters, API Calls</a:t>
            </a:r>
          </a:p>
        </p:txBody>
      </p:sp>
      <p:sp>
        <p:nvSpPr>
          <p:cNvPr id="8" name="TextBox 7"/>
          <p:cNvSpPr txBox="1"/>
          <p:nvPr/>
        </p:nvSpPr>
        <p:spPr>
          <a:xfrm>
            <a:off x="4076700" y="5481935"/>
            <a:ext cx="2578100" cy="1015663"/>
          </a:xfrm>
          <a:prstGeom prst="rect">
            <a:avLst/>
          </a:prstGeom>
          <a:noFill/>
        </p:spPr>
        <p:txBody>
          <a:bodyPr wrap="square" rtlCol="0">
            <a:spAutoFit/>
          </a:bodyPr>
          <a:lstStyle/>
          <a:p>
            <a:r>
              <a:rPr lang="en-US" sz="1200" b="1" dirty="0">
                <a:solidFill>
                  <a:schemeClr val="accent4">
                    <a:lumMod val="75000"/>
                  </a:schemeClr>
                </a:solidFill>
              </a:rPr>
              <a:t>DA/ ETL</a:t>
            </a:r>
            <a:r>
              <a:rPr lang="en-US" sz="1200" dirty="0">
                <a:solidFill>
                  <a:srgbClr val="7030A0"/>
                </a:solidFill>
              </a:rPr>
              <a:t>: </a:t>
            </a:r>
            <a:r>
              <a:rPr lang="en-US" sz="1200" dirty="0"/>
              <a:t>Data Modeling, ETL, Performance tuning, Cluster workload management,  archiving/purging, scheduling,  Documentation, Telematics domain expertise</a:t>
            </a:r>
          </a:p>
        </p:txBody>
      </p:sp>
      <p:sp>
        <p:nvSpPr>
          <p:cNvPr id="9" name="TextBox 8"/>
          <p:cNvSpPr txBox="1"/>
          <p:nvPr/>
        </p:nvSpPr>
        <p:spPr>
          <a:xfrm>
            <a:off x="6553200" y="3848004"/>
            <a:ext cx="1816100" cy="461665"/>
          </a:xfrm>
          <a:prstGeom prst="rect">
            <a:avLst/>
          </a:prstGeom>
          <a:noFill/>
        </p:spPr>
        <p:txBody>
          <a:bodyPr wrap="square" rtlCol="0">
            <a:spAutoFit/>
          </a:bodyPr>
          <a:lstStyle/>
          <a:p>
            <a:r>
              <a:rPr lang="en-US" sz="1200" b="1" dirty="0">
                <a:solidFill>
                  <a:srgbClr val="7030A0"/>
                </a:solidFill>
              </a:rPr>
              <a:t>BA, Users</a:t>
            </a:r>
            <a:r>
              <a:rPr lang="en-US" sz="1200" dirty="0">
                <a:solidFill>
                  <a:srgbClr val="7030A0"/>
                </a:solidFill>
              </a:rPr>
              <a:t>: </a:t>
            </a:r>
            <a:r>
              <a:rPr lang="en-US" sz="1200" dirty="0"/>
              <a:t>Business Requirements</a:t>
            </a:r>
            <a:r>
              <a:rPr lang="en-US" sz="1200" dirty="0">
                <a:solidFill>
                  <a:srgbClr val="7030A0"/>
                </a:solidFill>
              </a:rPr>
              <a:t> </a:t>
            </a:r>
            <a:endParaRPr lang="en-US" sz="1200" dirty="0"/>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34630" y="3286035"/>
            <a:ext cx="812800" cy="596900"/>
          </a:xfrm>
          <a:prstGeom prst="rect">
            <a:avLst/>
          </a:prstGeom>
        </p:spPr>
      </p:pic>
      <p:sp>
        <p:nvSpPr>
          <p:cNvPr id="11" name="TextBox 10"/>
          <p:cNvSpPr txBox="1"/>
          <p:nvPr/>
        </p:nvSpPr>
        <p:spPr>
          <a:xfrm>
            <a:off x="2232980" y="3907218"/>
            <a:ext cx="2216150" cy="276999"/>
          </a:xfrm>
          <a:prstGeom prst="rect">
            <a:avLst/>
          </a:prstGeom>
          <a:noFill/>
        </p:spPr>
        <p:txBody>
          <a:bodyPr wrap="square" rtlCol="0">
            <a:spAutoFit/>
          </a:bodyPr>
          <a:lstStyle/>
          <a:p>
            <a:r>
              <a:rPr lang="en-US" sz="1200" b="1" dirty="0">
                <a:solidFill>
                  <a:schemeClr val="accent2"/>
                </a:solidFill>
              </a:rPr>
              <a:t>API Dev Team</a:t>
            </a:r>
            <a:r>
              <a:rPr lang="en-US" sz="1200" dirty="0">
                <a:solidFill>
                  <a:srgbClr val="7030A0"/>
                </a:solidFill>
              </a:rPr>
              <a:t>: </a:t>
            </a:r>
            <a:r>
              <a:rPr lang="en-US" sz="1200" dirty="0"/>
              <a:t>API Framework</a:t>
            </a:r>
          </a:p>
        </p:txBody>
      </p:sp>
      <p:sp>
        <p:nvSpPr>
          <p:cNvPr id="12" name="Block Arc 11"/>
          <p:cNvSpPr/>
          <p:nvPr/>
        </p:nvSpPr>
        <p:spPr>
          <a:xfrm rot="5951386">
            <a:off x="3843542" y="2179313"/>
            <a:ext cx="3168906" cy="2998183"/>
          </a:xfrm>
          <a:prstGeom prst="blockArc">
            <a:avLst>
              <a:gd name="adj1" fmla="val 9565341"/>
              <a:gd name="adj2" fmla="val 134233"/>
              <a:gd name="adj3" fmla="val 34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Triangle 12"/>
          <p:cNvSpPr/>
          <p:nvPr/>
        </p:nvSpPr>
        <p:spPr>
          <a:xfrm>
            <a:off x="5042853" y="2082799"/>
            <a:ext cx="228247" cy="122535"/>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riangle 13"/>
          <p:cNvSpPr/>
          <p:nvPr/>
        </p:nvSpPr>
        <p:spPr>
          <a:xfrm>
            <a:off x="5042853" y="5156201"/>
            <a:ext cx="228247" cy="139699"/>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Block Arc 14"/>
          <p:cNvSpPr/>
          <p:nvPr/>
        </p:nvSpPr>
        <p:spPr>
          <a:xfrm rot="4841166" flipV="1">
            <a:off x="3001468" y="2159794"/>
            <a:ext cx="3228057" cy="2976977"/>
          </a:xfrm>
          <a:prstGeom prst="blockArc">
            <a:avLst>
              <a:gd name="adj1" fmla="val 11539430"/>
              <a:gd name="adj2" fmla="val 19769675"/>
              <a:gd name="adj3" fmla="val 397"/>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Triangle 15"/>
          <p:cNvSpPr/>
          <p:nvPr/>
        </p:nvSpPr>
        <p:spPr>
          <a:xfrm rot="3382116">
            <a:off x="3859075" y="2099374"/>
            <a:ext cx="281900" cy="148014"/>
          </a:xfrm>
          <a:prstGeom prst="triangl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riangle 16"/>
          <p:cNvSpPr/>
          <p:nvPr/>
        </p:nvSpPr>
        <p:spPr>
          <a:xfrm rot="7027187" flipH="1">
            <a:off x="3888973" y="4988838"/>
            <a:ext cx="267123" cy="258521"/>
          </a:xfrm>
          <a:prstGeom prst="triangl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1993900" y="1041400"/>
            <a:ext cx="6375400" cy="5740400"/>
          </a:xfrm>
          <a:prstGeom prst="ellipse">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81027" y="2623740"/>
            <a:ext cx="812800" cy="596900"/>
          </a:xfrm>
          <a:prstGeom prst="rect">
            <a:avLst/>
          </a:prstGeom>
        </p:spPr>
      </p:pic>
      <p:sp>
        <p:nvSpPr>
          <p:cNvPr id="20" name="TextBox 19"/>
          <p:cNvSpPr txBox="1"/>
          <p:nvPr/>
        </p:nvSpPr>
        <p:spPr>
          <a:xfrm>
            <a:off x="8458502" y="3355875"/>
            <a:ext cx="2526998" cy="830997"/>
          </a:xfrm>
          <a:prstGeom prst="rect">
            <a:avLst/>
          </a:prstGeom>
          <a:noFill/>
        </p:spPr>
        <p:txBody>
          <a:bodyPr wrap="square" rtlCol="0">
            <a:spAutoFit/>
          </a:bodyPr>
          <a:lstStyle/>
          <a:p>
            <a:r>
              <a:rPr lang="en-US" sz="1200" b="1" dirty="0">
                <a:solidFill>
                  <a:srgbClr val="7030A0"/>
                </a:solidFill>
              </a:rPr>
              <a:t>Overall</a:t>
            </a:r>
            <a:r>
              <a:rPr lang="en-US" sz="1200" dirty="0">
                <a:solidFill>
                  <a:srgbClr val="7030A0"/>
                </a:solidFill>
              </a:rPr>
              <a:t>: </a:t>
            </a:r>
            <a:r>
              <a:rPr lang="en-US" sz="1200" dirty="0"/>
              <a:t> </a:t>
            </a:r>
            <a:r>
              <a:rPr lang="en-US" sz="1200" dirty="0" err="1"/>
              <a:t>PM,Scrum</a:t>
            </a:r>
            <a:r>
              <a:rPr lang="en-US" sz="1200" dirty="0"/>
              <a:t> Master</a:t>
            </a:r>
          </a:p>
          <a:p>
            <a:r>
              <a:rPr lang="en-US" sz="1200" dirty="0"/>
              <a:t>                QA &amp; Load testing</a:t>
            </a:r>
          </a:p>
          <a:p>
            <a:r>
              <a:rPr lang="en-US" sz="1200" dirty="0"/>
              <a:t>                Operations</a:t>
            </a:r>
          </a:p>
          <a:p>
            <a:r>
              <a:rPr lang="en-US" sz="1200" dirty="0"/>
              <a:t>                Key Stakeholders</a:t>
            </a:r>
          </a:p>
        </p:txBody>
      </p:sp>
    </p:spTree>
    <p:extLst>
      <p:ext uri="{BB962C8B-B14F-4D97-AF65-F5344CB8AC3E}">
        <p14:creationId xmlns:p14="http://schemas.microsoft.com/office/powerpoint/2010/main" val="5889324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Appendix</a:t>
            </a:r>
          </a:p>
        </p:txBody>
      </p:sp>
      <p:sp>
        <p:nvSpPr>
          <p:cNvPr id="3" name="Content Placeholder 2"/>
          <p:cNvSpPr>
            <a:spLocks noGrp="1"/>
          </p:cNvSpPr>
          <p:nvPr>
            <p:ph idx="1"/>
          </p:nvPr>
        </p:nvSpPr>
        <p:spPr/>
        <p:txBody>
          <a:bodyPr/>
          <a:lstStyle/>
          <a:p>
            <a:r>
              <a:rPr lang="en-US" dirty="0">
                <a:hlinkClick r:id="rId2"/>
              </a:rPr>
              <a:t>Martin Odersky, "Working Hard to Keep It Simple" - OSCON Java 2011 ...</a:t>
            </a:r>
            <a:endParaRPr lang="en-US" dirty="0"/>
          </a:p>
          <a:p>
            <a:endParaRPr lang="en-US" dirty="0"/>
          </a:p>
        </p:txBody>
      </p:sp>
    </p:spTree>
    <p:extLst>
      <p:ext uri="{BB962C8B-B14F-4D97-AF65-F5344CB8AC3E}">
        <p14:creationId xmlns:p14="http://schemas.microsoft.com/office/powerpoint/2010/main" val="145860470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Other Useful Information</a:t>
            </a:r>
          </a:p>
        </p:txBody>
      </p:sp>
      <p:sp>
        <p:nvSpPr>
          <p:cNvPr id="4" name="Content Placeholder 3"/>
          <p:cNvSpPr>
            <a:spLocks noGrp="1"/>
          </p:cNvSpPr>
          <p:nvPr>
            <p:ph idx="1"/>
          </p:nvPr>
        </p:nvSpPr>
        <p:spPr>
          <a:xfrm>
            <a:off x="330200" y="1690688"/>
            <a:ext cx="11417300" cy="4486275"/>
          </a:xfrm>
        </p:spPr>
        <p:txBody>
          <a:bodyPr/>
          <a:lstStyle/>
          <a:p>
            <a:r>
              <a:rPr lang="en-US" sz="2000" dirty="0"/>
              <a:t>Stick to summary tables as much as possible.</a:t>
            </a:r>
          </a:p>
          <a:p>
            <a:r>
              <a:rPr lang="en-US" sz="2000" dirty="0"/>
              <a:t>Avoid hitting transaction details for high level summaries (Level 1,2 etc.) </a:t>
            </a:r>
          </a:p>
          <a:p>
            <a:r>
              <a:rPr lang="en-US" sz="2000" dirty="0"/>
              <a:t>Use non-functional requirements (SLA) as your guide to decide what’s a reasonable requirement and what</a:t>
            </a:r>
            <a:r>
              <a:rPr lang="uk-UA" sz="2000" dirty="0"/>
              <a:t>’</a:t>
            </a:r>
            <a:r>
              <a:rPr lang="en-US" sz="2000" dirty="0"/>
              <a:t>s not.</a:t>
            </a:r>
          </a:p>
          <a:p>
            <a:r>
              <a:rPr lang="en-US" sz="2000" dirty="0"/>
              <a:t>There is cost for making everything real time or near real time. Remind business of the costs of their ask. Provide reasoning and they will be reasonable.</a:t>
            </a:r>
          </a:p>
          <a:p>
            <a:r>
              <a:rPr lang="en-US" sz="2000" dirty="0"/>
              <a:t>Having too little details makes analytics useless, on the other hand having too many details makes it too slow and unusable. Find the right balance.</a:t>
            </a:r>
          </a:p>
          <a:p>
            <a:endParaRPr lang="en-US" dirty="0"/>
          </a:p>
        </p:txBody>
      </p:sp>
    </p:spTree>
    <p:extLst>
      <p:ext uri="{BB962C8B-B14F-4D97-AF65-F5344CB8AC3E}">
        <p14:creationId xmlns:p14="http://schemas.microsoft.com/office/powerpoint/2010/main" val="146572570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Restful API Definition</a:t>
            </a:r>
          </a:p>
        </p:txBody>
      </p:sp>
      <p:sp>
        <p:nvSpPr>
          <p:cNvPr id="3" name="Content Placeholder 2"/>
          <p:cNvSpPr>
            <a:spLocks noGrp="1"/>
          </p:cNvSpPr>
          <p:nvPr>
            <p:ph idx="1"/>
          </p:nvPr>
        </p:nvSpPr>
        <p:spPr/>
        <p:txBody>
          <a:bodyPr>
            <a:normAutofit lnSpcReduction="10000"/>
          </a:bodyPr>
          <a:lstStyle/>
          <a:p>
            <a:pPr marL="0" indent="0">
              <a:buNone/>
            </a:pPr>
            <a:r>
              <a:rPr lang="en-US" dirty="0"/>
              <a:t>A RESTful web service/API is a web service implemented using HTTP and the principles of REST. It is a collection of resources, with below aspects:</a:t>
            </a:r>
          </a:p>
          <a:p>
            <a:r>
              <a:rPr lang="en-US" sz="2000" dirty="0"/>
              <a:t>Base URI (ex: http://</a:t>
            </a:r>
            <a:r>
              <a:rPr lang="en-US" sz="2000" dirty="0" err="1"/>
              <a:t>example.com</a:t>
            </a:r>
            <a:r>
              <a:rPr lang="en-US" sz="2000" dirty="0"/>
              <a:t>/resources/)</a:t>
            </a:r>
          </a:p>
          <a:p>
            <a:r>
              <a:rPr lang="en-US" sz="2000" dirty="0"/>
              <a:t>Internet Media Type</a:t>
            </a:r>
          </a:p>
          <a:p>
            <a:r>
              <a:rPr lang="en-US" sz="2000" dirty="0"/>
              <a:t>HTTP methods supported (</a:t>
            </a:r>
            <a:r>
              <a:rPr lang="en-US" sz="2000" dirty="0" err="1"/>
              <a:t>Get,Put,Post,Delete</a:t>
            </a:r>
            <a:r>
              <a:rPr lang="en-US" sz="2000" dirty="0"/>
              <a:t>) </a:t>
            </a:r>
          </a:p>
          <a:p>
            <a:endParaRPr lang="en-US" dirty="0"/>
          </a:p>
          <a:p>
            <a:r>
              <a:rPr lang="en-US" dirty="0"/>
              <a:t>Rest API supports a resource. </a:t>
            </a:r>
          </a:p>
          <a:p>
            <a:r>
              <a:rPr lang="en-US" dirty="0"/>
              <a:t>Ex: Analytics Data API </a:t>
            </a:r>
            <a:r>
              <a:rPr lang="en-US" dirty="0">
                <a:sym typeface="Wingdings"/>
              </a:rPr>
              <a:t> Supports a entity/process/transaction at defined grain level.</a:t>
            </a:r>
            <a:endParaRPr lang="en-US" dirty="0"/>
          </a:p>
          <a:p>
            <a:endParaRPr lang="en-US" dirty="0"/>
          </a:p>
          <a:p>
            <a:endParaRPr lang="en-US" dirty="0"/>
          </a:p>
          <a:p>
            <a:endParaRPr lang="en-US" dirty="0"/>
          </a:p>
        </p:txBody>
      </p:sp>
    </p:spTree>
    <p:extLst>
      <p:ext uri="{BB962C8B-B14F-4D97-AF65-F5344CB8AC3E}">
        <p14:creationId xmlns:p14="http://schemas.microsoft.com/office/powerpoint/2010/main" val="4249068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Apache Cassandra Database Platform</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1133" y="1690688"/>
            <a:ext cx="5037667" cy="3602567"/>
          </a:xfrm>
          <a:prstGeom prst="rect">
            <a:avLst/>
          </a:prstGeom>
        </p:spPr>
      </p:pic>
      <p:sp>
        <p:nvSpPr>
          <p:cNvPr id="4" name="TextBox 3"/>
          <p:cNvSpPr txBox="1"/>
          <p:nvPr/>
        </p:nvSpPr>
        <p:spPr>
          <a:xfrm>
            <a:off x="7501467" y="2082800"/>
            <a:ext cx="3115733" cy="1477328"/>
          </a:xfrm>
          <a:prstGeom prst="rect">
            <a:avLst/>
          </a:prstGeom>
          <a:noFill/>
        </p:spPr>
        <p:txBody>
          <a:bodyPr wrap="square" rtlCol="0">
            <a:spAutoFit/>
          </a:bodyPr>
          <a:lstStyle/>
          <a:p>
            <a:r>
              <a:rPr lang="en-US" dirty="0"/>
              <a:t>Highly Scalable</a:t>
            </a:r>
          </a:p>
          <a:p>
            <a:r>
              <a:rPr lang="en-US" dirty="0"/>
              <a:t>Highly Available</a:t>
            </a:r>
          </a:p>
          <a:p>
            <a:r>
              <a:rPr lang="en-US" dirty="0"/>
              <a:t>Handles High Velocity Writes</a:t>
            </a:r>
          </a:p>
          <a:p>
            <a:r>
              <a:rPr lang="en-US" dirty="0"/>
              <a:t>Distributed</a:t>
            </a:r>
          </a:p>
          <a:p>
            <a:endParaRPr lang="en-US" dirty="0"/>
          </a:p>
        </p:txBody>
      </p:sp>
      <p:sp>
        <p:nvSpPr>
          <p:cNvPr id="5" name="TextBox 4"/>
          <p:cNvSpPr txBox="1"/>
          <p:nvPr/>
        </p:nvSpPr>
        <p:spPr>
          <a:xfrm>
            <a:off x="601133" y="5293255"/>
            <a:ext cx="11336867" cy="1477328"/>
          </a:xfrm>
          <a:prstGeom prst="rect">
            <a:avLst/>
          </a:prstGeom>
          <a:noFill/>
        </p:spPr>
        <p:txBody>
          <a:bodyPr wrap="square" rtlCol="0">
            <a:spAutoFit/>
          </a:bodyPr>
          <a:lstStyle/>
          <a:p>
            <a:r>
              <a:rPr lang="en-US" dirty="0"/>
              <a:t>Though it lacks many many features in RDBMS, the purpose of NoSQL database is to handle high volume, velocity and scalability.</a:t>
            </a:r>
          </a:p>
          <a:p>
            <a:endParaRPr lang="en-US" dirty="0"/>
          </a:p>
          <a:p>
            <a:r>
              <a:rPr lang="en-US" dirty="0"/>
              <a:t>Current Big Data Industry is rebuilding tools from ground up to handle Big Data volumes, storage, performance. New features are being added every year through open source community.</a:t>
            </a:r>
          </a:p>
        </p:txBody>
      </p:sp>
    </p:spTree>
    <p:extLst>
      <p:ext uri="{BB962C8B-B14F-4D97-AF65-F5344CB8AC3E}">
        <p14:creationId xmlns:p14="http://schemas.microsoft.com/office/powerpoint/2010/main" val="18470791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Moore’s Law</a:t>
            </a:r>
          </a:p>
        </p:txBody>
      </p:sp>
      <p:sp>
        <p:nvSpPr>
          <p:cNvPr id="9" name="TextBox 8"/>
          <p:cNvSpPr txBox="1"/>
          <p:nvPr/>
        </p:nvSpPr>
        <p:spPr>
          <a:xfrm>
            <a:off x="423333" y="1811867"/>
            <a:ext cx="11480800" cy="4524315"/>
          </a:xfrm>
          <a:prstGeom prst="rect">
            <a:avLst/>
          </a:prstGeom>
          <a:noFill/>
        </p:spPr>
        <p:txBody>
          <a:bodyPr wrap="square" rtlCol="0">
            <a:spAutoFit/>
          </a:bodyPr>
          <a:lstStyle/>
          <a:p>
            <a:endParaRPr lang="en-US" dirty="0"/>
          </a:p>
          <a:p>
            <a:r>
              <a:rPr lang="en-US" dirty="0"/>
              <a:t>Moore is Co-Founder of Inter. He has made and observation and predicted that</a:t>
            </a:r>
          </a:p>
          <a:p>
            <a:endParaRPr lang="en-US" dirty="0"/>
          </a:p>
          <a:p>
            <a:r>
              <a:rPr lang="en-US" dirty="0"/>
              <a:t>“Processing power of a single core will double every year by doubling transistors per square inch in a circuit”</a:t>
            </a:r>
          </a:p>
          <a:p>
            <a:endParaRPr lang="en-US" dirty="0"/>
          </a:p>
          <a:p>
            <a:r>
              <a:rPr lang="en-US" dirty="0"/>
              <a:t>Moore’s law on a single core has stalled around 2005. Performance for a core stalled at 3Ghz.</a:t>
            </a:r>
          </a:p>
          <a:p>
            <a:endParaRPr lang="en-US" dirty="0"/>
          </a:p>
          <a:p>
            <a:r>
              <a:rPr lang="en-US" dirty="0"/>
              <a:t>Moore’s law is being achieved now by adding more cores to the processor.</a:t>
            </a:r>
          </a:p>
          <a:p>
            <a:endParaRPr lang="en-US" dirty="0"/>
          </a:p>
          <a:p>
            <a:r>
              <a:rPr lang="en-US" dirty="0"/>
              <a:t>We can only add so many CPU cores to single computer. So, high volume workloads require Horizontal Scaling. That means we add more servers to the handle the workload.</a:t>
            </a:r>
          </a:p>
          <a:p>
            <a:r>
              <a:rPr lang="en-US" dirty="0"/>
              <a:t> </a:t>
            </a:r>
          </a:p>
          <a:p>
            <a:r>
              <a:rPr lang="en-US" sz="2400" b="1" dirty="0"/>
              <a:t>We are in a era of Distributed Computing. New programing paradigms for concurrency, Parallelism etc. New programming languages and databases being invented to work in a distributed environment.</a:t>
            </a:r>
          </a:p>
        </p:txBody>
      </p:sp>
    </p:spTree>
    <p:extLst>
      <p:ext uri="{BB962C8B-B14F-4D97-AF65-F5344CB8AC3E}">
        <p14:creationId xmlns:p14="http://schemas.microsoft.com/office/powerpoint/2010/main" val="10473584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Element Cassandra Foot Print</a:t>
            </a:r>
          </a:p>
        </p:txBody>
      </p:sp>
      <p:sp>
        <p:nvSpPr>
          <p:cNvPr id="3" name="Content Placeholder 2"/>
          <p:cNvSpPr>
            <a:spLocks noGrp="1"/>
          </p:cNvSpPr>
          <p:nvPr>
            <p:ph idx="1"/>
          </p:nvPr>
        </p:nvSpPr>
        <p:spPr/>
        <p:txBody>
          <a:bodyPr/>
          <a:lstStyle/>
          <a:p>
            <a:pPr marL="0" indent="0">
              <a:buNone/>
            </a:pPr>
            <a:r>
              <a:rPr lang="en-US" dirty="0"/>
              <a:t>Cassandra was introduced in 2015.</a:t>
            </a:r>
          </a:p>
          <a:p>
            <a:pPr marL="0" indent="0">
              <a:buNone/>
            </a:pPr>
            <a:r>
              <a:rPr lang="en-US" dirty="0"/>
              <a:t>Went live at the end of 2016.</a:t>
            </a:r>
          </a:p>
          <a:p>
            <a:pPr marL="0" indent="0">
              <a:buNone/>
            </a:pPr>
            <a:endParaRPr lang="en-US" dirty="0"/>
          </a:p>
          <a:p>
            <a:pPr marL="0" indent="0">
              <a:buNone/>
            </a:pPr>
            <a:r>
              <a:rPr lang="en-US" dirty="0"/>
              <a:t>Current Production Nodes 117</a:t>
            </a:r>
          </a:p>
          <a:p>
            <a:pPr marL="0" indent="0">
              <a:buNone/>
            </a:pPr>
            <a:r>
              <a:rPr lang="en-US" dirty="0"/>
              <a:t>2018 Projection </a:t>
            </a:r>
            <a:r>
              <a:rPr lang="en-US" dirty="0">
                <a:sym typeface="Wingdings"/>
              </a:rPr>
              <a:t> ~180 nodes</a:t>
            </a:r>
            <a:endParaRPr lang="en-US" dirty="0"/>
          </a:p>
        </p:txBody>
      </p:sp>
    </p:spTree>
    <p:extLst>
      <p:ext uri="{BB962C8B-B14F-4D97-AF65-F5344CB8AC3E}">
        <p14:creationId xmlns:p14="http://schemas.microsoft.com/office/powerpoint/2010/main" val="11555250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 – Element History</a:t>
            </a:r>
          </a:p>
        </p:txBody>
      </p:sp>
      <p:sp>
        <p:nvSpPr>
          <p:cNvPr id="3" name="Content Placeholder 2"/>
          <p:cNvSpPr>
            <a:spLocks noGrp="1"/>
          </p:cNvSpPr>
          <p:nvPr>
            <p:ph idx="1"/>
          </p:nvPr>
        </p:nvSpPr>
        <p:spPr/>
        <p:txBody>
          <a:bodyPr/>
          <a:lstStyle/>
          <a:p>
            <a:pPr marL="0" indent="0">
              <a:buNone/>
            </a:pPr>
            <a:r>
              <a:rPr lang="en-US" dirty="0"/>
              <a:t>Element Fleet has grown to be largest Fleet Provider in North America through acquisitions.</a:t>
            </a:r>
          </a:p>
          <a:p>
            <a:pPr marL="0" indent="0">
              <a:buNone/>
            </a:pPr>
            <a:endParaRPr lang="en-US" dirty="0"/>
          </a:p>
          <a:p>
            <a:pPr marL="0" indent="0">
              <a:buNone/>
            </a:pPr>
            <a:r>
              <a:rPr lang="en-US" dirty="0"/>
              <a:t>Creating a Consolidation platform on Cassandra database with an aim to become largest Fleet Data Aggregator in the world.</a:t>
            </a:r>
          </a:p>
          <a:p>
            <a:pPr marL="0" indent="0">
              <a:buNone/>
            </a:pPr>
            <a:endParaRPr lang="en-US" dirty="0"/>
          </a:p>
          <a:p>
            <a:pPr marL="0" indent="0">
              <a:buNone/>
            </a:pPr>
            <a:r>
              <a:rPr lang="en-US" dirty="0"/>
              <a:t>More asset growth is expected through organic and non-organic means.</a:t>
            </a:r>
          </a:p>
        </p:txBody>
      </p:sp>
    </p:spTree>
    <p:extLst>
      <p:ext uri="{BB962C8B-B14F-4D97-AF65-F5344CB8AC3E}">
        <p14:creationId xmlns:p14="http://schemas.microsoft.com/office/powerpoint/2010/main" val="8933111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lstStyle/>
          <a:p>
            <a:r>
              <a:rPr lang="en-US" dirty="0"/>
              <a:t>API Journey</a:t>
            </a:r>
          </a:p>
        </p:txBody>
      </p:sp>
    </p:spTree>
    <p:extLst>
      <p:ext uri="{BB962C8B-B14F-4D97-AF65-F5344CB8AC3E}">
        <p14:creationId xmlns:p14="http://schemas.microsoft.com/office/powerpoint/2010/main" val="214728991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OTLMARKERSHAPE" val="OTL"/>
</p:tagLst>
</file>

<file path=ppt/tags/tag10.xml><?xml version="1.0" encoding="utf-8"?>
<p:tagLst xmlns:a="http://schemas.openxmlformats.org/drawingml/2006/main" xmlns:r="http://schemas.openxmlformats.org/officeDocument/2006/relationships" xmlns:p="http://schemas.openxmlformats.org/presentationml/2006/main">
  <p:tag name="OTLMARKERSHAPE" val="OTL"/>
</p:tagLst>
</file>

<file path=ppt/tags/tag11.xml><?xml version="1.0" encoding="utf-8"?>
<p:tagLst xmlns:a="http://schemas.openxmlformats.org/drawingml/2006/main" xmlns:r="http://schemas.openxmlformats.org/officeDocument/2006/relationships" xmlns:p="http://schemas.openxmlformats.org/presentationml/2006/main">
  <p:tag name="OTLMARKERSHAPE" val="OTL"/>
</p:tagLst>
</file>

<file path=ppt/tags/tag12.xml><?xml version="1.0" encoding="utf-8"?>
<p:tagLst xmlns:a="http://schemas.openxmlformats.org/drawingml/2006/main" xmlns:r="http://schemas.openxmlformats.org/officeDocument/2006/relationships" xmlns:p="http://schemas.openxmlformats.org/presentationml/2006/main">
  <p:tag name="OTLMARKERSHAPE" val="OTL"/>
</p:tagLst>
</file>

<file path=ppt/tags/tag13.xml><?xml version="1.0" encoding="utf-8"?>
<p:tagLst xmlns:a="http://schemas.openxmlformats.org/drawingml/2006/main" xmlns:r="http://schemas.openxmlformats.org/officeDocument/2006/relationships" xmlns:p="http://schemas.openxmlformats.org/presentationml/2006/main">
  <p:tag name="OTLMARKERSHAPE" val="OTL"/>
</p:tagLst>
</file>

<file path=ppt/tags/tag14.xml><?xml version="1.0" encoding="utf-8"?>
<p:tagLst xmlns:a="http://schemas.openxmlformats.org/drawingml/2006/main" xmlns:r="http://schemas.openxmlformats.org/officeDocument/2006/relationships" xmlns:p="http://schemas.openxmlformats.org/presentationml/2006/main">
  <p:tag name="OTLMARKERSHAPE" val="OTL"/>
</p:tagLst>
</file>

<file path=ppt/tags/tag15.xml><?xml version="1.0" encoding="utf-8"?>
<p:tagLst xmlns:a="http://schemas.openxmlformats.org/drawingml/2006/main" xmlns:r="http://schemas.openxmlformats.org/officeDocument/2006/relationships" xmlns:p="http://schemas.openxmlformats.org/presentationml/2006/main">
  <p:tag name="OTLMARKERSHAPE" val="OTL"/>
</p:tagLst>
</file>

<file path=ppt/tags/tag16.xml><?xml version="1.0" encoding="utf-8"?>
<p:tagLst xmlns:a="http://schemas.openxmlformats.org/drawingml/2006/main" xmlns:r="http://schemas.openxmlformats.org/officeDocument/2006/relationships" xmlns:p="http://schemas.openxmlformats.org/presentationml/2006/main">
  <p:tag name="OTLMARKERSHAPE" val="OTL"/>
</p:tagLst>
</file>

<file path=ppt/tags/tag17.xml><?xml version="1.0" encoding="utf-8"?>
<p:tagLst xmlns:a="http://schemas.openxmlformats.org/drawingml/2006/main" xmlns:r="http://schemas.openxmlformats.org/officeDocument/2006/relationships" xmlns:p="http://schemas.openxmlformats.org/presentationml/2006/main">
  <p:tag name="OTLMARKERSHAPE" val="OTL"/>
</p:tagLst>
</file>

<file path=ppt/tags/tag18.xml><?xml version="1.0" encoding="utf-8"?>
<p:tagLst xmlns:a="http://schemas.openxmlformats.org/drawingml/2006/main" xmlns:r="http://schemas.openxmlformats.org/officeDocument/2006/relationships" xmlns:p="http://schemas.openxmlformats.org/presentationml/2006/main">
  <p:tag name="OTLMARKERSHAPE" val="OTL"/>
</p:tagLst>
</file>

<file path=ppt/tags/tag19.xml><?xml version="1.0" encoding="utf-8"?>
<p:tagLst xmlns:a="http://schemas.openxmlformats.org/drawingml/2006/main" xmlns:r="http://schemas.openxmlformats.org/officeDocument/2006/relationships" xmlns:p="http://schemas.openxmlformats.org/presentationml/2006/main">
  <p:tag name="OTLMARKERSHAPE" val="OTL"/>
</p:tagLst>
</file>

<file path=ppt/tags/tag2.xml><?xml version="1.0" encoding="utf-8"?>
<p:tagLst xmlns:a="http://schemas.openxmlformats.org/drawingml/2006/main" xmlns:r="http://schemas.openxmlformats.org/officeDocument/2006/relationships" xmlns:p="http://schemas.openxmlformats.org/presentationml/2006/main">
  <p:tag name="OTLMARKERSHAPE" val="OTL"/>
</p:tagLst>
</file>

<file path=ppt/tags/tag3.xml><?xml version="1.0" encoding="utf-8"?>
<p:tagLst xmlns:a="http://schemas.openxmlformats.org/drawingml/2006/main" xmlns:r="http://schemas.openxmlformats.org/officeDocument/2006/relationships" xmlns:p="http://schemas.openxmlformats.org/presentationml/2006/main">
  <p:tag name="OTLMARKERSHAPE" val="OTL"/>
</p:tagLst>
</file>

<file path=ppt/tags/tag4.xml><?xml version="1.0" encoding="utf-8"?>
<p:tagLst xmlns:a="http://schemas.openxmlformats.org/drawingml/2006/main" xmlns:r="http://schemas.openxmlformats.org/officeDocument/2006/relationships" xmlns:p="http://schemas.openxmlformats.org/presentationml/2006/main">
  <p:tag name="OTLMARKERSHAPE" val="OTL"/>
</p:tagLst>
</file>

<file path=ppt/tags/tag5.xml><?xml version="1.0" encoding="utf-8"?>
<p:tagLst xmlns:a="http://schemas.openxmlformats.org/drawingml/2006/main" xmlns:r="http://schemas.openxmlformats.org/officeDocument/2006/relationships" xmlns:p="http://schemas.openxmlformats.org/presentationml/2006/main">
  <p:tag name="OTLMARKERSHAPE" val="OTL"/>
</p:tagLst>
</file>

<file path=ppt/tags/tag6.xml><?xml version="1.0" encoding="utf-8"?>
<p:tagLst xmlns:a="http://schemas.openxmlformats.org/drawingml/2006/main" xmlns:r="http://schemas.openxmlformats.org/officeDocument/2006/relationships" xmlns:p="http://schemas.openxmlformats.org/presentationml/2006/main">
  <p:tag name="OTLMARKERSHAPE" val="OTL"/>
</p:tagLst>
</file>

<file path=ppt/tags/tag7.xml><?xml version="1.0" encoding="utf-8"?>
<p:tagLst xmlns:a="http://schemas.openxmlformats.org/drawingml/2006/main" xmlns:r="http://schemas.openxmlformats.org/officeDocument/2006/relationships" xmlns:p="http://schemas.openxmlformats.org/presentationml/2006/main">
  <p:tag name="OTLMARKERSHAPE" val="OTL"/>
</p:tagLst>
</file>

<file path=ppt/tags/tag8.xml><?xml version="1.0" encoding="utf-8"?>
<p:tagLst xmlns:a="http://schemas.openxmlformats.org/drawingml/2006/main" xmlns:r="http://schemas.openxmlformats.org/officeDocument/2006/relationships" xmlns:p="http://schemas.openxmlformats.org/presentationml/2006/main">
  <p:tag name="OTLMARKERSHAPE" val="OTL"/>
</p:tagLst>
</file>

<file path=ppt/tags/tag9.xml><?xml version="1.0" encoding="utf-8"?>
<p:tagLst xmlns:a="http://schemas.openxmlformats.org/drawingml/2006/main" xmlns:r="http://schemas.openxmlformats.org/officeDocument/2006/relationships" xmlns:p="http://schemas.openxmlformats.org/presentationml/2006/main">
  <p:tag name="OTLMARKERSHAPE" val="OTL"/>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9B7F3C92445A884680F4B2EAA8FF99D2" ma:contentTypeVersion="10" ma:contentTypeDescription="Create a new document." ma:contentTypeScope="" ma:versionID="92d2403290e5835a73d83240768d1c04">
  <xsd:schema xmlns:xsd="http://www.w3.org/2001/XMLSchema" xmlns:xs="http://www.w3.org/2001/XMLSchema" xmlns:p="http://schemas.microsoft.com/office/2006/metadata/properties" xmlns:ns1="http://schemas.microsoft.com/sharepoint/v3" xmlns:ns2="ebd238a4-b07b-4f84-ab57-f0a3ae49493b" xmlns:ns3="05970fa4-3449-4671-aef0-b0bf76199cac" xmlns:ns4="323806ad-4ffc-48f6-ae07-f99b6aec1e91" targetNamespace="http://schemas.microsoft.com/office/2006/metadata/properties" ma:root="true" ma:fieldsID="f84ed85ae05439d320d0fbdb267c2fcf" ns1:_="" ns2:_="" ns3:_="" ns4:_="">
    <xsd:import namespace="http://schemas.microsoft.com/sharepoint/v3"/>
    <xsd:import namespace="ebd238a4-b07b-4f84-ab57-f0a3ae49493b"/>
    <xsd:import namespace="05970fa4-3449-4671-aef0-b0bf76199cac"/>
    <xsd:import namespace="323806ad-4ffc-48f6-ae07-f99b6aec1e91"/>
    <xsd:element name="properties">
      <xsd:complexType>
        <xsd:sequence>
          <xsd:element name="documentManagement">
            <xsd:complexType>
              <xsd:all>
                <xsd:element ref="ns2:SharedWithUsers" minOccurs="0"/>
                <xsd:element ref="ns3:SharedWithDetails" minOccurs="0"/>
                <xsd:element ref="ns1:TranslationStateDownloadLink" minOccurs="0"/>
                <xsd:element ref="ns2:cdd26cbd923e4d58b66b82d677dfc6a0" minOccurs="0"/>
                <xsd:element ref="ns2:TaxCatchAll" minOccurs="0"/>
                <xsd:element ref="ns3:LastSharedByUser" minOccurs="0"/>
                <xsd:element ref="ns2:LastSharedByTime" minOccurs="0"/>
                <xsd:element ref="ns4:MediaServiceMetadata" minOccurs="0"/>
                <xsd:element ref="ns4: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TranslationStateDownloadLink" ma:index="10" nillable="true" ma:displayName="Download Link" ma:description="" ma:internalName="TranslationStateDownloadLink">
      <xsd:complexType>
        <xsd:complexContent>
          <xsd:extension base="dms:URL">
            <xsd:sequence>
              <xsd:element name="Url" type="dms:ValidUrl" minOccurs="0" nillable="true"/>
              <xsd:element name="Description" type="xsd:string"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ebd238a4-b07b-4f84-ab57-f0a3ae49493b"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cdd26cbd923e4d58b66b82d677dfc6a0" ma:index="12" nillable="true" ma:taxonomy="true" ma:internalName="cdd26cbd923e4d58b66b82d677dfc6a0" ma:taxonomyFieldName="Document_x0020_Type" ma:displayName="Document Type" ma:readOnly="false" ma:fieldId="{cdd26cbd-923e-4d58-b66b-82d677dfc6a0}" ma:sspId="8f6c322d-f1b7-4d5e-836f-23d708028b51" ma:termSetId="27a57302-5fae-4da5-97a5-d62b03964628" ma:anchorId="00000000-0000-0000-0000-000000000000" ma:open="false" ma:isKeyword="false">
      <xsd:complexType>
        <xsd:sequence>
          <xsd:element ref="pc:Terms" minOccurs="0" maxOccurs="1"/>
        </xsd:sequence>
      </xsd:complexType>
    </xsd:element>
    <xsd:element name="TaxCatchAll" ma:index="13" nillable="true" ma:displayName="Taxonomy Catch All Column" ma:description="" ma:hidden="true" ma:list="{83b57fc2-a206-4f33-b2d4-6fff32cc1727}" ma:internalName="TaxCatchAll" ma:showField="CatchAllData" ma:web="ebd238a4-b07b-4f84-ab57-f0a3ae49493b">
      <xsd:complexType>
        <xsd:complexContent>
          <xsd:extension base="dms:MultiChoiceLookup">
            <xsd:sequence>
              <xsd:element name="Value" type="dms:Lookup" maxOccurs="unbounded" minOccurs="0" nillable="true"/>
            </xsd:sequence>
          </xsd:extension>
        </xsd:complexContent>
      </xsd:complexType>
    </xsd:element>
    <xsd:element name="LastSharedByTime" ma:index="15"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05970fa4-3449-4671-aef0-b0bf76199cac" elementFormDefault="qualified">
    <xsd:import namespace="http://schemas.microsoft.com/office/2006/documentManagement/types"/>
    <xsd:import namespace="http://schemas.microsoft.com/office/infopath/2007/PartnerControls"/>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4" nillable="true" ma:displayName="Last Shared By User" ma:description="" ma:internalName="LastSharedByUse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323806ad-4ffc-48f6-ae07-f99b6aec1e91" elementFormDefault="qualified">
    <xsd:import namespace="http://schemas.microsoft.com/office/2006/documentManagement/types"/>
    <xsd:import namespace="http://schemas.microsoft.com/office/infopath/2007/PartnerControls"/>
    <xsd:element name="MediaServiceMetadata" ma:index="16" nillable="true" ma:displayName="MediaServiceMetadata" ma:description="" ma:hidden="true" ma:internalName="MediaServiceMetadata" ma:readOnly="true">
      <xsd:simpleType>
        <xsd:restriction base="dms:Note"/>
      </xsd:simpleType>
    </xsd:element>
    <xsd:element name="MediaServiceFastMetadata" ma:index="17" nillable="true" ma:displayName="MediaServiceFastMetadata" ma:description=""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TranslationStateDownloadLink xmlns="http://schemas.microsoft.com/sharepoint/v3">
      <Url xsi:nil="true"/>
      <Description xsi:nil="true"/>
    </TranslationStateDownloadLink>
    <TaxCatchAll xmlns="ebd238a4-b07b-4f84-ab57-f0a3ae49493b"/>
    <cdd26cbd923e4d58b66b82d677dfc6a0 xmlns="ebd238a4-b07b-4f84-ab57-f0a3ae49493b">
      <Terms xmlns="http://schemas.microsoft.com/office/infopath/2007/PartnerControls"/>
    </cdd26cbd923e4d58b66b82d677dfc6a0>
  </documentManagement>
</p:properties>
</file>

<file path=customXml/itemProps1.xml><?xml version="1.0" encoding="utf-8"?>
<ds:datastoreItem xmlns:ds="http://schemas.openxmlformats.org/officeDocument/2006/customXml" ds:itemID="{59FE5A78-6C29-4D3E-B9D7-2AB894D5686A}">
  <ds:schemaRefs>
    <ds:schemaRef ds:uri="http://schemas.microsoft.com/sharepoint/v3/contenttype/forms"/>
  </ds:schemaRefs>
</ds:datastoreItem>
</file>

<file path=customXml/itemProps2.xml><?xml version="1.0" encoding="utf-8"?>
<ds:datastoreItem xmlns:ds="http://schemas.openxmlformats.org/officeDocument/2006/customXml" ds:itemID="{81328E66-B618-4EF9-B0E0-A8A56A9CFCF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ebd238a4-b07b-4f84-ab57-f0a3ae49493b"/>
    <ds:schemaRef ds:uri="05970fa4-3449-4671-aef0-b0bf76199cac"/>
    <ds:schemaRef ds:uri="323806ad-4ffc-48f6-ae07-f99b6aec1e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A590B3E-5D10-4732-BB26-8E48226E0366}">
  <ds:schemaRefs>
    <ds:schemaRef ds:uri="http://schemas.microsoft.com/office/2006/metadata/properties"/>
    <ds:schemaRef ds:uri="http://schemas.microsoft.com/office/infopath/2007/PartnerControls"/>
    <ds:schemaRef ds:uri="http://schemas.microsoft.com/sharepoint/v3"/>
    <ds:schemaRef ds:uri="ebd238a4-b07b-4f84-ab57-f0a3ae49493b"/>
  </ds:schemaRefs>
</ds:datastoreItem>
</file>

<file path=docProps/app.xml><?xml version="1.0" encoding="utf-8"?>
<Properties xmlns="http://schemas.openxmlformats.org/officeDocument/2006/extended-properties" xmlns:vt="http://schemas.openxmlformats.org/officeDocument/2006/docPropsVTypes">
  <TotalTime>3099</TotalTime>
  <Words>2970</Words>
  <Application>Microsoft Macintosh PowerPoint</Application>
  <PresentationFormat>Widescreen</PresentationFormat>
  <Paragraphs>502</Paragraphs>
  <Slides>45</Slides>
  <Notes>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45</vt:i4>
      </vt:variant>
    </vt:vector>
  </HeadingPairs>
  <TitlesOfParts>
    <vt:vector size="49" baseType="lpstr">
      <vt:lpstr>Arial</vt:lpstr>
      <vt:lpstr>Calibri</vt:lpstr>
      <vt:lpstr>Calibri Light</vt:lpstr>
      <vt:lpstr>Office Theme</vt:lpstr>
      <vt:lpstr>Analytics Rest API and Telematics Dashboard Widgets   Project Onboarding KT &amp; Strategy</vt:lpstr>
      <vt:lpstr>History of Element &amp; Current Vision</vt:lpstr>
      <vt:lpstr>Potential Opportunities</vt:lpstr>
      <vt:lpstr>Example Data Aggregators &amp; Data Growth</vt:lpstr>
      <vt:lpstr>Apache Cassandra Database Platform</vt:lpstr>
      <vt:lpstr>Moore’s Law</vt:lpstr>
      <vt:lpstr>Element Cassandra Foot Print</vt:lpstr>
      <vt:lpstr>Summary – Element History</vt:lpstr>
      <vt:lpstr>PowerPoint Presentation</vt:lpstr>
      <vt:lpstr>PowerPoint Presentation</vt:lpstr>
      <vt:lpstr>PowerPoint Presentation</vt:lpstr>
      <vt:lpstr>API Implementation Roadmap</vt:lpstr>
      <vt:lpstr>Technology Stack for Implementing Rest API</vt:lpstr>
      <vt:lpstr>Akka Success Stories</vt:lpstr>
      <vt:lpstr>PowerPoint Presentation</vt:lpstr>
      <vt:lpstr>Key Terms for API Developers</vt:lpstr>
      <vt:lpstr>Element Analytics API Journey</vt:lpstr>
      <vt:lpstr>PowerPoint Presentation</vt:lpstr>
      <vt:lpstr>Ex: Telematics Dashboard</vt:lpstr>
      <vt:lpstr>Widget &amp; Filter</vt:lpstr>
      <vt:lpstr>API Request &amp; Response</vt:lpstr>
      <vt:lpstr>Analytics API Features</vt:lpstr>
      <vt:lpstr>API SLA’s &amp; Pre-Aggregated Data</vt:lpstr>
      <vt:lpstr>Performance SLA &amp; Concurrency Challenge</vt:lpstr>
      <vt:lpstr>Example: Widget With 2 Drill Through Levels</vt:lpstr>
      <vt:lpstr>Dashboard Widgets - Summary</vt:lpstr>
      <vt:lpstr>ETL Approach taken during POC</vt:lpstr>
      <vt:lpstr>Data Sources and Data Modeling Strategies Explored in POC</vt:lpstr>
      <vt:lpstr>Cassandra Data Source</vt:lpstr>
      <vt:lpstr>Cassandra Challenges/Opportunities – POC Findings</vt:lpstr>
      <vt:lpstr>Cassandra Data Source -- Summary</vt:lpstr>
      <vt:lpstr>Spark (Thrift Server) &amp; Concurrency</vt:lpstr>
      <vt:lpstr>Thrift Resources &amp; Query Execution</vt:lpstr>
      <vt:lpstr>Thrift Query Plan  </vt:lpstr>
      <vt:lpstr>Thrift Resources &amp; Query Concurrency</vt:lpstr>
      <vt:lpstr>Scaling Out Thrift Servers</vt:lpstr>
      <vt:lpstr>Key Take Away</vt:lpstr>
      <vt:lpstr>Dashboard Widget API Data Modeling for Thrift Server</vt:lpstr>
      <vt:lpstr>Data Sources Summary</vt:lpstr>
      <vt:lpstr>Additional Work Loads on Sparks DC</vt:lpstr>
      <vt:lpstr>API Development Strategy</vt:lpstr>
      <vt:lpstr>Development Activity &amp; Coordination</vt:lpstr>
      <vt:lpstr>Appendix</vt:lpstr>
      <vt:lpstr>Other Useful Information</vt:lpstr>
      <vt:lpstr>Restful API Definition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Palvai, Venu</dc:creator>
  <cp:lastModifiedBy>sourav mahapatra</cp:lastModifiedBy>
  <cp:revision>131</cp:revision>
  <dcterms:created xsi:type="dcterms:W3CDTF">2017-10-08T02:25:04Z</dcterms:created>
  <dcterms:modified xsi:type="dcterms:W3CDTF">2023-03-16T10:26:03Z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0x0101009B7F3C92445A884680F4B2EAA8FF99D2</vt:lpwstr>
  </property>
</Properties>
</file>